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4"/>
  </p:notesMasterIdLst>
  <p:sldIdLst>
    <p:sldId id="317" r:id="rId2"/>
    <p:sldId id="318" r:id="rId3"/>
    <p:sldId id="257" r:id="rId4"/>
    <p:sldId id="330" r:id="rId5"/>
    <p:sldId id="259" r:id="rId6"/>
    <p:sldId id="331" r:id="rId7"/>
    <p:sldId id="286" r:id="rId8"/>
    <p:sldId id="332" r:id="rId9"/>
    <p:sldId id="283" r:id="rId10"/>
    <p:sldId id="263" r:id="rId11"/>
    <p:sldId id="264" r:id="rId12"/>
    <p:sldId id="265" r:id="rId13"/>
    <p:sldId id="326" r:id="rId14"/>
    <p:sldId id="334" r:id="rId15"/>
    <p:sldId id="335" r:id="rId16"/>
    <p:sldId id="266" r:id="rId17"/>
    <p:sldId id="320" r:id="rId18"/>
    <p:sldId id="321" r:id="rId19"/>
    <p:sldId id="324" r:id="rId20"/>
    <p:sldId id="325" r:id="rId21"/>
    <p:sldId id="267" r:id="rId22"/>
    <p:sldId id="294" r:id="rId23"/>
    <p:sldId id="295" r:id="rId24"/>
    <p:sldId id="289" r:id="rId25"/>
    <p:sldId id="271" r:id="rId26"/>
    <p:sldId id="291" r:id="rId27"/>
    <p:sldId id="327" r:id="rId28"/>
    <p:sldId id="328" r:id="rId29"/>
    <p:sldId id="333" r:id="rId30"/>
    <p:sldId id="296" r:id="rId31"/>
    <p:sldId id="279" r:id="rId32"/>
    <p:sldId id="281" r:id="rId33"/>
  </p:sldIdLst>
  <p:sldSz cx="9144000" cy="6858000" type="screen4x3"/>
  <p:notesSz cx="7315200" cy="9601200"/>
  <p:embeddedFontLst>
    <p:embeddedFont>
      <p:font typeface="Helvetica Neue" panose="020B0604020202020204" charset="0"/>
      <p:regular r:id="rId35"/>
      <p:bold r:id="rId36"/>
      <p:italic r:id="rId37"/>
      <p:boldItalic r:id="rId38"/>
    </p:embeddedFont>
    <p:embeddedFont>
      <p:font typeface="ＭＳ Ｐゴシック" panose="020B0600070205080204" pitchFamily="34" charset="-128"/>
      <p:regular r:id="rId39"/>
    </p:embeddedFont>
    <p:embeddedFont>
      <p:font typeface="Calibri" panose="020F0502020204030204" pitchFamily="34" charset="0"/>
      <p:regular r:id="rId40"/>
      <p:bold r:id="rId41"/>
      <p:italic r:id="rId42"/>
      <p:boldItalic r:id="rId43"/>
    </p:embeddedFont>
    <p:embeddedFont>
      <p:font typeface="Segoe UI" panose="020B05020402040202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88" autoAdjust="0"/>
  </p:normalViewPr>
  <p:slideViewPr>
    <p:cSldViewPr>
      <p:cViewPr varScale="1">
        <p:scale>
          <a:sx n="100" d="100"/>
          <a:sy n="100" d="100"/>
        </p:scale>
        <p:origin x="1018"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172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1727"/>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620577"/>
            <a:ext cx="5852160" cy="3780473"/>
          </a:xfrm>
          <a:prstGeom prst="rect">
            <a:avLst/>
          </a:prstGeom>
          <a:noFill/>
          <a:ln>
            <a:noFill/>
          </a:ln>
        </p:spPr>
        <p:txBody>
          <a:bodyPr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172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Calibri"/>
              <a:buNone/>
              <a:defRPr sz="13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1726"/>
          </a:xfrm>
          <a:prstGeom prst="rect">
            <a:avLst/>
          </a:prstGeom>
          <a:noFill/>
          <a:ln>
            <a:noFill/>
          </a:ln>
        </p:spPr>
        <p:txBody>
          <a:bodyPr wrap="square" lIns="96650" tIns="48325" rIns="96650" bIns="48325"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77489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2wh2pdomc1q415tdl40khdki.wpengine.netdna-cdn.com/wp-content/uploads/2015/01/NewLeadersUEF.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Shape 915"/>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6" name="Shape 916"/>
          <p:cNvSpPr txBox="1">
            <a:spLocks noGrp="1"/>
          </p:cNvSpPr>
          <p:nvPr>
            <p:ph type="body" idx="1"/>
          </p:nvPr>
        </p:nvSpPr>
        <p:spPr>
          <a:xfrm>
            <a:off x="731520" y="4560570"/>
            <a:ext cx="5852160" cy="4320540"/>
          </a:xfrm>
          <a:prstGeom prst="rect">
            <a:avLst/>
          </a:prstGeom>
          <a:noFill/>
          <a:ln>
            <a:noFill/>
          </a:ln>
        </p:spPr>
        <p:txBody>
          <a:bodyPr wrap="square" lIns="96645" tIns="48309" rIns="96645" bIns="48309" anchor="t" anchorCtr="0">
            <a:noAutofit/>
          </a:bodyPr>
          <a:lstStyle/>
          <a:p>
            <a:pPr marL="0" indent="0">
              <a:buSzPct val="25000"/>
            </a:pPr>
            <a:r>
              <a:rPr lang="en-US" sz="1300" dirty="0" smtClean="0"/>
              <a:t>Started my “Teaching” journey in college</a:t>
            </a:r>
            <a:r>
              <a:rPr lang="en-US" sz="1300" baseline="0" dirty="0" smtClean="0"/>
              <a:t> as a paraprofessional, then teacher, traditional path through education the last twenty years.  Six months with New Leaders; in Oakland partnered with NL on a variety of work, building our internal capacity; developing our people; my north star is what kind of schools do I want for my own kids…George, sixth grade and Jack, second. Is the education good enough for my own children?  I want for all children what my kids have in school, if not better.</a:t>
            </a:r>
            <a:endParaRPr lang="en-US" sz="1300" dirty="0"/>
          </a:p>
        </p:txBody>
      </p:sp>
      <p:sp>
        <p:nvSpPr>
          <p:cNvPr id="917" name="Shape 917"/>
          <p:cNvSpPr txBox="1">
            <a:spLocks noGrp="1"/>
          </p:cNvSpPr>
          <p:nvPr>
            <p:ph type="sldNum" idx="12"/>
          </p:nvPr>
        </p:nvSpPr>
        <p:spPr>
          <a:xfrm>
            <a:off x="4143587" y="9119474"/>
            <a:ext cx="3169920" cy="480060"/>
          </a:xfrm>
          <a:prstGeom prst="rect">
            <a:avLst/>
          </a:prstGeom>
          <a:noFill/>
          <a:ln>
            <a:noFill/>
          </a:ln>
        </p:spPr>
        <p:txBody>
          <a:bodyPr wrap="square" lIns="96645" tIns="48309" rIns="96645" bIns="48309" anchor="b" anchorCtr="0">
            <a:noAutofit/>
          </a:bodyPr>
          <a:lstStyle/>
          <a:p>
            <a:pPr>
              <a:buSzPct val="25000"/>
            </a:pPr>
            <a:fld id="{00000000-1234-1234-1234-123412341234}" type="slidenum">
              <a:rPr lang="en-US">
                <a:latin typeface="Calibri"/>
                <a:ea typeface="Calibri"/>
                <a:cs typeface="Calibri"/>
                <a:sym typeface="Calibri"/>
              </a:rPr>
              <a:pPr>
                <a:buSzPct val="25000"/>
              </a:pPr>
              <a:t>2</a:t>
            </a:fld>
            <a:endParaRPr lang="en-US">
              <a:latin typeface="Calibri"/>
              <a:ea typeface="Calibri"/>
              <a:cs typeface="Calibri"/>
              <a:sym typeface="Calibri"/>
            </a:endParaRPr>
          </a:p>
        </p:txBody>
      </p:sp>
    </p:spTree>
    <p:extLst>
      <p:ext uri="{BB962C8B-B14F-4D97-AF65-F5344CB8AC3E}">
        <p14:creationId xmlns:p14="http://schemas.microsoft.com/office/powerpoint/2010/main" val="116738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258888" y="720725"/>
            <a:ext cx="4799012" cy="3598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731520" y="4560571"/>
            <a:ext cx="5852159" cy="4320539"/>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ts val="1400"/>
              <a:buFont typeface="Calibri"/>
              <a:buNone/>
            </a:pPr>
            <a:r>
              <a:rPr lang="en-US" sz="1100" b="0" i="0" u="none" strike="noStrike" cap="none" dirty="0" smtClean="0">
                <a:solidFill>
                  <a:schemeClr val="dk1"/>
                </a:solidFill>
                <a:latin typeface="Arial"/>
                <a:ea typeface="Arial"/>
                <a:cs typeface="Arial"/>
                <a:sym typeface="Arial"/>
              </a:rPr>
              <a:t>Highlight key aspects of mission and vision</a:t>
            </a:r>
            <a:r>
              <a:rPr lang="en-US" sz="1100" b="0" i="0" u="none" strike="noStrike" cap="none" baseline="0" dirty="0" smtClean="0">
                <a:solidFill>
                  <a:schemeClr val="dk1"/>
                </a:solidFill>
                <a:latin typeface="Arial"/>
                <a:ea typeface="Arial"/>
                <a:cs typeface="Arial"/>
                <a:sym typeface="Arial"/>
              </a:rPr>
              <a:t> and core beliefs that drive our work…we are an organization that develops talented, transformational leaders, our vision is one of excellence and equity.  Our core belies are connected to the power of leadership and the belief that every child is capable of achieving at high levels.  </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50540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731520" y="4560570"/>
            <a:ext cx="5852100" cy="4320600"/>
          </a:xfrm>
          <a:prstGeom prst="rect">
            <a:avLst/>
          </a:prstGeom>
          <a:noFill/>
          <a:ln>
            <a:noFill/>
          </a:ln>
        </p:spPr>
        <p:txBody>
          <a:bodyPr wrap="square" lIns="97000" tIns="48500" rIns="97000" bIns="48500" anchor="t" anchorCtr="0">
            <a:noAutofit/>
          </a:bodyPr>
          <a:lstStyle/>
          <a:p>
            <a:pPr marL="0" marR="0" lvl="0" indent="0" algn="l" rtl="0">
              <a:spcBef>
                <a:spcPts val="0"/>
              </a:spcBef>
              <a:spcAft>
                <a:spcPts val="0"/>
              </a:spcAft>
              <a:buClr>
                <a:schemeClr val="dk1"/>
              </a:buClr>
              <a:buSzPts val="1400"/>
              <a:buFont typeface="Calibri"/>
              <a:buNone/>
            </a:pPr>
            <a:r>
              <a:rPr lang="en-US" sz="1300" b="0" i="0" u="none" strike="noStrike" cap="none" dirty="0" smtClean="0">
                <a:solidFill>
                  <a:schemeClr val="dk1"/>
                </a:solidFill>
                <a:latin typeface="Calibri"/>
                <a:ea typeface="Calibri"/>
                <a:cs typeface="Calibri"/>
                <a:sym typeface="Calibri"/>
              </a:rPr>
              <a:t>NL is based in NYC, but has a national presence. In</a:t>
            </a:r>
            <a:r>
              <a:rPr lang="en-US" sz="1300" b="0" i="0" u="none" strike="noStrike" cap="none" baseline="0" dirty="0" smtClean="0">
                <a:solidFill>
                  <a:schemeClr val="dk1"/>
                </a:solidFill>
                <a:latin typeface="Calibri"/>
                <a:ea typeface="Calibri"/>
                <a:cs typeface="Calibri"/>
                <a:sym typeface="Calibri"/>
              </a:rPr>
              <a:t> Oakland, we worked closely with New Leaders in many areas as a partner to develop talent and leadership from teachers through to our Instructional Superintendents. </a:t>
            </a:r>
            <a:endParaRPr sz="1300" b="0" i="0" u="none" strike="noStrike" cap="none" dirty="0">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4143587" y="9119474"/>
            <a:ext cx="3169800" cy="480000"/>
          </a:xfrm>
          <a:prstGeom prst="rect">
            <a:avLst/>
          </a:prstGeom>
          <a:noFill/>
          <a:ln>
            <a:noFill/>
          </a:ln>
        </p:spPr>
        <p:txBody>
          <a:bodyPr wrap="square" lIns="97000" tIns="48500" rIns="97000" bIns="48500" anchor="b" anchorCtr="0">
            <a:noAutofit/>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12</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497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a few of the partnerships we have underway…Denver….</a:t>
            </a:r>
            <a:endParaRPr lang="en-US" dirty="0"/>
          </a:p>
        </p:txBody>
      </p:sp>
      <p:sp>
        <p:nvSpPr>
          <p:cNvPr id="4" name="Slide Number Placeholder 3"/>
          <p:cNvSpPr>
            <a:spLocks noGrp="1"/>
          </p:cNvSpPr>
          <p:nvPr>
            <p:ph type="sldNum" sz="quarter" idx="10"/>
          </p:nvPr>
        </p:nvSpPr>
        <p:spPr/>
        <p:txBody>
          <a:bodyPr/>
          <a:lstStyle/>
          <a:p>
            <a:fld id="{8CF7BF71-C32A-4F70-888D-134794BCE2AF}" type="slidenum">
              <a:rPr lang="en-US" smtClean="0"/>
              <a:pPr/>
              <a:t>13</a:t>
            </a:fld>
            <a:endParaRPr lang="en-US" dirty="0"/>
          </a:p>
        </p:txBody>
      </p:sp>
    </p:spTree>
    <p:extLst>
      <p:ext uri="{BB962C8B-B14F-4D97-AF65-F5344CB8AC3E}">
        <p14:creationId xmlns:p14="http://schemas.microsoft.com/office/powerpoint/2010/main" val="193903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258888" y="720725"/>
            <a:ext cx="4797425" cy="3598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731520" y="4560571"/>
            <a:ext cx="5852159" cy="4320539"/>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ts val="1400"/>
              <a:buFont typeface="Arial"/>
              <a:buNone/>
            </a:pPr>
            <a:r>
              <a:rPr lang="en-US" sz="1200" b="0" i="0" u="none" strike="noStrike" cap="none" dirty="0" smtClean="0">
                <a:solidFill>
                  <a:schemeClr val="dk1"/>
                </a:solidFill>
                <a:latin typeface="Calibri"/>
                <a:ea typeface="Calibri"/>
                <a:cs typeface="Calibri"/>
                <a:sym typeface="Calibri"/>
              </a:rPr>
              <a:t>Why focus on leadership?</a:t>
            </a:r>
            <a:r>
              <a:rPr lang="en-US" sz="1200" b="0" i="0" u="none" strike="noStrike" cap="none" baseline="0" dirty="0" smtClean="0">
                <a:solidFill>
                  <a:schemeClr val="dk1"/>
                </a:solidFill>
                <a:latin typeface="Calibri"/>
                <a:ea typeface="Calibri"/>
                <a:cs typeface="Calibri"/>
                <a:sym typeface="Calibri"/>
              </a:rPr>
              <a:t>  Principals have the second largest impact on student achievement, second only to teachers, yet….the job is becoming more complex, they don’t have the training they need to be most effective.  We partner with districts to offer custom content, focused on national research and local content.  </a:t>
            </a:r>
            <a:endParaRPr sz="1200" b="0" i="0" u="none" strike="noStrike" cap="none" dirty="0">
              <a:solidFill>
                <a:schemeClr val="dk1"/>
              </a:solidFill>
              <a:latin typeface="Calibri"/>
              <a:ea typeface="Calibri"/>
              <a:cs typeface="Calibri"/>
              <a:sym typeface="Calibri"/>
            </a:endParaRPr>
          </a:p>
        </p:txBody>
      </p:sp>
      <p:sp>
        <p:nvSpPr>
          <p:cNvPr id="374" name="Shape 374"/>
          <p:cNvSpPr txBox="1">
            <a:spLocks noGrp="1"/>
          </p:cNvSpPr>
          <p:nvPr>
            <p:ph type="sldNum" idx="12"/>
          </p:nvPr>
        </p:nvSpPr>
        <p:spPr>
          <a:xfrm>
            <a:off x="4143587" y="9119474"/>
            <a:ext cx="3169920" cy="480059"/>
          </a:xfrm>
          <a:prstGeom prst="rect">
            <a:avLst/>
          </a:prstGeom>
          <a:noFill/>
          <a:ln>
            <a:noFill/>
          </a:ln>
        </p:spPr>
        <p:txBody>
          <a:bodyPr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440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366">
              <a:defRPr/>
            </a:pPr>
            <a:r>
              <a:rPr lang="en-US" dirty="0" smtClean="0"/>
              <a:t>26% stat -  Source is NCES - </a:t>
            </a:r>
            <a:r>
              <a:rPr lang="en-US" dirty="0"/>
              <a:t>Condition of Education, Table A-34-1: http://nces.ed.gov/programs/coe/tables/table-pat-1.asp </a:t>
            </a:r>
          </a:p>
          <a:p>
            <a:r>
              <a:rPr lang="en-US" dirty="0" smtClean="0"/>
              <a:t>70%</a:t>
            </a:r>
            <a:r>
              <a:rPr lang="en-US" baseline="0" dirty="0" smtClean="0"/>
              <a:t> stat – Source is National Charter School Research Project, “You’re Leaving? Succession and Sustainability in Charter Schools,” 2010</a:t>
            </a:r>
          </a:p>
          <a:p>
            <a:r>
              <a:rPr lang="en-US" baseline="0" dirty="0" smtClean="0"/>
              <a:t>60% stat – Source is Public Agenda, “Trying to Stay Ahead of the Game: Superintendents and Principals Talk about School Leadership,” 2001</a:t>
            </a:r>
            <a:endParaRPr lang="en-US" dirty="0" smtClean="0"/>
          </a:p>
          <a:p>
            <a:endParaRPr lang="en-US" dirty="0"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Arial" charset="0"/>
                <a:ea typeface="ＭＳ Ｐゴシック" charset="-128"/>
              </a:defRPr>
            </a:lvl1pPr>
            <a:lvl2pPr marL="785172" indent="-301990" eaLnBrk="0" hangingPunct="0">
              <a:defRPr b="1">
                <a:solidFill>
                  <a:schemeClr val="bg1"/>
                </a:solidFill>
                <a:latin typeface="Arial" charset="0"/>
                <a:ea typeface="ＭＳ Ｐゴシック" charset="-128"/>
              </a:defRPr>
            </a:lvl2pPr>
            <a:lvl3pPr marL="1207959" indent="-241592" eaLnBrk="0" hangingPunct="0">
              <a:defRPr b="1">
                <a:solidFill>
                  <a:schemeClr val="bg1"/>
                </a:solidFill>
                <a:latin typeface="Arial" charset="0"/>
                <a:ea typeface="ＭＳ Ｐゴシック" charset="-128"/>
              </a:defRPr>
            </a:lvl3pPr>
            <a:lvl4pPr marL="1691142" indent="-241592" eaLnBrk="0" hangingPunct="0">
              <a:defRPr b="1">
                <a:solidFill>
                  <a:schemeClr val="bg1"/>
                </a:solidFill>
                <a:latin typeface="Arial" charset="0"/>
                <a:ea typeface="ＭＳ Ｐゴシック" charset="-128"/>
              </a:defRPr>
            </a:lvl4pPr>
            <a:lvl5pPr marL="2174325" indent="-241592" eaLnBrk="0" hangingPunct="0">
              <a:defRPr b="1">
                <a:solidFill>
                  <a:schemeClr val="bg1"/>
                </a:solidFill>
                <a:latin typeface="Arial" charset="0"/>
                <a:ea typeface="ＭＳ Ｐゴシック" charset="-128"/>
              </a:defRPr>
            </a:lvl5pPr>
            <a:lvl6pPr marL="2657507" indent="-241592" algn="ctr" eaLnBrk="0" fontAlgn="base" hangingPunct="0">
              <a:spcBef>
                <a:spcPct val="0"/>
              </a:spcBef>
              <a:spcAft>
                <a:spcPct val="0"/>
              </a:spcAft>
              <a:defRPr b="1">
                <a:solidFill>
                  <a:schemeClr val="bg1"/>
                </a:solidFill>
                <a:latin typeface="Arial" charset="0"/>
                <a:ea typeface="ＭＳ Ｐゴシック" charset="-128"/>
              </a:defRPr>
            </a:lvl6pPr>
            <a:lvl7pPr marL="3140690" indent="-241592" algn="ctr" eaLnBrk="0" fontAlgn="base" hangingPunct="0">
              <a:spcBef>
                <a:spcPct val="0"/>
              </a:spcBef>
              <a:spcAft>
                <a:spcPct val="0"/>
              </a:spcAft>
              <a:defRPr b="1">
                <a:solidFill>
                  <a:schemeClr val="bg1"/>
                </a:solidFill>
                <a:latin typeface="Arial" charset="0"/>
                <a:ea typeface="ＭＳ Ｐゴシック" charset="-128"/>
              </a:defRPr>
            </a:lvl7pPr>
            <a:lvl8pPr marL="3623875" indent="-241592" algn="ctr" eaLnBrk="0" fontAlgn="base" hangingPunct="0">
              <a:spcBef>
                <a:spcPct val="0"/>
              </a:spcBef>
              <a:spcAft>
                <a:spcPct val="0"/>
              </a:spcAft>
              <a:defRPr b="1">
                <a:solidFill>
                  <a:schemeClr val="bg1"/>
                </a:solidFill>
                <a:latin typeface="Arial" charset="0"/>
                <a:ea typeface="ＭＳ Ｐゴシック" charset="-128"/>
              </a:defRPr>
            </a:lvl8pPr>
            <a:lvl9pPr marL="4107058" indent="-241592" algn="ctr" eaLnBrk="0" fontAlgn="base" hangingPunct="0">
              <a:spcBef>
                <a:spcPct val="0"/>
              </a:spcBef>
              <a:spcAft>
                <a:spcPct val="0"/>
              </a:spcAft>
              <a:defRPr b="1">
                <a:solidFill>
                  <a:schemeClr val="bg1"/>
                </a:solidFill>
                <a:latin typeface="Arial" charset="0"/>
                <a:ea typeface="ＭＳ Ｐゴシック" charset="-128"/>
              </a:defRPr>
            </a:lvl9pPr>
          </a:lstStyle>
          <a:p>
            <a:pPr eaLnBrk="1" hangingPunct="1"/>
            <a:fld id="{20E51C4E-8ADA-440E-B3B1-32E0496F1897}" type="slidenum">
              <a:rPr lang="en-US" smtClean="0">
                <a:solidFill>
                  <a:srgbClr val="000000"/>
                </a:solidFill>
              </a:rPr>
              <a:pPr eaLnBrk="1" hangingPunct="1"/>
              <a:t>17</a:t>
            </a:fld>
            <a:endParaRPr lang="en-US" dirty="0" smtClean="0">
              <a:solidFill>
                <a:srgbClr val="000000"/>
              </a:solidFill>
            </a:endParaRPr>
          </a:p>
        </p:txBody>
      </p:sp>
    </p:spTree>
    <p:extLst>
      <p:ext uri="{BB962C8B-B14F-4D97-AF65-F5344CB8AC3E}">
        <p14:creationId xmlns:p14="http://schemas.microsoft.com/office/powerpoint/2010/main" val="400617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bg1"/>
                </a:solidFill>
                <a:latin typeface="Arial" charset="0"/>
                <a:ea typeface="ＭＳ Ｐゴシック" charset="-128"/>
              </a:defRPr>
            </a:lvl1pPr>
            <a:lvl2pPr marL="777884" indent="-299186" eaLnBrk="0" hangingPunct="0">
              <a:defRPr b="1">
                <a:solidFill>
                  <a:schemeClr val="bg1"/>
                </a:solidFill>
                <a:latin typeface="Arial" charset="0"/>
                <a:ea typeface="ＭＳ Ｐゴシック" charset="-128"/>
              </a:defRPr>
            </a:lvl2pPr>
            <a:lvl3pPr marL="1196744" indent="-239349" eaLnBrk="0" hangingPunct="0">
              <a:defRPr b="1">
                <a:solidFill>
                  <a:schemeClr val="bg1"/>
                </a:solidFill>
                <a:latin typeface="Arial" charset="0"/>
                <a:ea typeface="ＭＳ Ｐゴシック" charset="-128"/>
              </a:defRPr>
            </a:lvl3pPr>
            <a:lvl4pPr marL="1675443" indent="-239349" eaLnBrk="0" hangingPunct="0">
              <a:defRPr b="1">
                <a:solidFill>
                  <a:schemeClr val="bg1"/>
                </a:solidFill>
                <a:latin typeface="Arial" charset="0"/>
                <a:ea typeface="ＭＳ Ｐゴシック" charset="-128"/>
              </a:defRPr>
            </a:lvl4pPr>
            <a:lvl5pPr marL="2154140" indent="-239349" eaLnBrk="0" hangingPunct="0">
              <a:defRPr b="1">
                <a:solidFill>
                  <a:schemeClr val="bg1"/>
                </a:solidFill>
                <a:latin typeface="Arial" charset="0"/>
                <a:ea typeface="ＭＳ Ｐゴシック" charset="-128"/>
              </a:defRPr>
            </a:lvl5pPr>
            <a:lvl6pPr marL="2632838" indent="-239349" algn="ctr" eaLnBrk="0" fontAlgn="base" hangingPunct="0">
              <a:spcBef>
                <a:spcPct val="0"/>
              </a:spcBef>
              <a:spcAft>
                <a:spcPct val="0"/>
              </a:spcAft>
              <a:defRPr b="1">
                <a:solidFill>
                  <a:schemeClr val="bg1"/>
                </a:solidFill>
                <a:latin typeface="Arial" charset="0"/>
                <a:ea typeface="ＭＳ Ｐゴシック" charset="-128"/>
              </a:defRPr>
            </a:lvl6pPr>
            <a:lvl7pPr marL="3111536" indent="-239349" algn="ctr" eaLnBrk="0" fontAlgn="base" hangingPunct="0">
              <a:spcBef>
                <a:spcPct val="0"/>
              </a:spcBef>
              <a:spcAft>
                <a:spcPct val="0"/>
              </a:spcAft>
              <a:defRPr b="1">
                <a:solidFill>
                  <a:schemeClr val="bg1"/>
                </a:solidFill>
                <a:latin typeface="Arial" charset="0"/>
                <a:ea typeface="ＭＳ Ｐゴシック" charset="-128"/>
              </a:defRPr>
            </a:lvl7pPr>
            <a:lvl8pPr marL="3590234" indent="-239349" algn="ctr" eaLnBrk="0" fontAlgn="base" hangingPunct="0">
              <a:spcBef>
                <a:spcPct val="0"/>
              </a:spcBef>
              <a:spcAft>
                <a:spcPct val="0"/>
              </a:spcAft>
              <a:defRPr b="1">
                <a:solidFill>
                  <a:schemeClr val="bg1"/>
                </a:solidFill>
                <a:latin typeface="Arial" charset="0"/>
                <a:ea typeface="ＭＳ Ｐゴシック" charset="-128"/>
              </a:defRPr>
            </a:lvl8pPr>
            <a:lvl9pPr marL="4068933" indent="-239349" algn="ctr" eaLnBrk="0" fontAlgn="base" hangingPunct="0">
              <a:spcBef>
                <a:spcPct val="0"/>
              </a:spcBef>
              <a:spcAft>
                <a:spcPct val="0"/>
              </a:spcAft>
              <a:defRPr b="1">
                <a:solidFill>
                  <a:schemeClr val="bg1"/>
                </a:solidFill>
                <a:latin typeface="Arial" charset="0"/>
                <a:ea typeface="ＭＳ Ｐゴシック" charset="-128"/>
              </a:defRPr>
            </a:lvl9pPr>
          </a:lstStyle>
          <a:p>
            <a:pPr eaLnBrk="1" hangingPunct="1"/>
            <a:fld id="{20E51C4E-8ADA-440E-B3B1-32E0496F1897}" type="slidenum">
              <a:rPr lang="en-US" smtClean="0">
                <a:solidFill>
                  <a:srgbClr val="000000"/>
                </a:solidFill>
              </a:rPr>
              <a:pPr eaLnBrk="1" hangingPunct="1"/>
              <a:t>18</a:t>
            </a:fld>
            <a:endParaRPr lang="en-US" dirty="0" smtClean="0">
              <a:solidFill>
                <a:srgbClr val="000000"/>
              </a:solidFill>
            </a:endParaRPr>
          </a:p>
        </p:txBody>
      </p:sp>
      <p:sp>
        <p:nvSpPr>
          <p:cNvPr id="2" name="Notes Placeholder 1"/>
          <p:cNvSpPr>
            <a:spLocks noGrp="1"/>
          </p:cNvSpPr>
          <p:nvPr>
            <p:ph type="body" sz="quarter" idx="10"/>
          </p:nvPr>
        </p:nvSpPr>
        <p:spPr/>
        <p:txBody>
          <a:bodyPr/>
          <a:lstStyle/>
          <a:p>
            <a:r>
              <a:rPr lang="en-US" dirty="0" smtClean="0"/>
              <a:t>Pose the question as a table talk or whole group or turn and talk.</a:t>
            </a:r>
            <a:endParaRPr lang="en-US" dirty="0"/>
          </a:p>
        </p:txBody>
      </p:sp>
    </p:spTree>
    <p:extLst>
      <p:ext uri="{BB962C8B-B14F-4D97-AF65-F5344CB8AC3E}">
        <p14:creationId xmlns:p14="http://schemas.microsoft.com/office/powerpoint/2010/main" val="389781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CF7BF71-C32A-4F70-888D-134794BCE2AF}" type="slidenum">
              <a:rPr lang="en-US" smtClean="0"/>
              <a:pPr/>
              <a:t>19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82964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298575" y="733425"/>
            <a:ext cx="4879975"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88874" indent="-303414" eaLnBrk="0" hangingPunct="0">
              <a:defRPr>
                <a:solidFill>
                  <a:schemeClr val="tx1"/>
                </a:solidFill>
                <a:latin typeface="Arial" pitchFamily="34" charset="0"/>
              </a:defRPr>
            </a:lvl2pPr>
            <a:lvl3pPr marL="1213652" indent="-242729" eaLnBrk="0" hangingPunct="0">
              <a:defRPr>
                <a:solidFill>
                  <a:schemeClr val="tx1"/>
                </a:solidFill>
                <a:latin typeface="Arial" pitchFamily="34" charset="0"/>
              </a:defRPr>
            </a:lvl3pPr>
            <a:lvl4pPr marL="1699114" indent="-242729" eaLnBrk="0" hangingPunct="0">
              <a:defRPr>
                <a:solidFill>
                  <a:schemeClr val="tx1"/>
                </a:solidFill>
                <a:latin typeface="Arial" pitchFamily="34" charset="0"/>
              </a:defRPr>
            </a:lvl4pPr>
            <a:lvl5pPr marL="2184575" indent="-242729" eaLnBrk="0" hangingPunct="0">
              <a:defRPr>
                <a:solidFill>
                  <a:schemeClr val="tx1"/>
                </a:solidFill>
                <a:latin typeface="Arial" pitchFamily="34" charset="0"/>
              </a:defRPr>
            </a:lvl5pPr>
            <a:lvl6pPr marL="2670034" indent="-242729" eaLnBrk="0" fontAlgn="base" hangingPunct="0">
              <a:spcBef>
                <a:spcPct val="0"/>
              </a:spcBef>
              <a:spcAft>
                <a:spcPct val="0"/>
              </a:spcAft>
              <a:defRPr>
                <a:solidFill>
                  <a:schemeClr val="tx1"/>
                </a:solidFill>
                <a:latin typeface="Arial" pitchFamily="34" charset="0"/>
              </a:defRPr>
            </a:lvl6pPr>
            <a:lvl7pPr marL="3155494" indent="-242729" eaLnBrk="0" fontAlgn="base" hangingPunct="0">
              <a:spcBef>
                <a:spcPct val="0"/>
              </a:spcBef>
              <a:spcAft>
                <a:spcPct val="0"/>
              </a:spcAft>
              <a:defRPr>
                <a:solidFill>
                  <a:schemeClr val="tx1"/>
                </a:solidFill>
                <a:latin typeface="Arial" pitchFamily="34" charset="0"/>
              </a:defRPr>
            </a:lvl7pPr>
            <a:lvl8pPr marL="3640956" indent="-242729" eaLnBrk="0" fontAlgn="base" hangingPunct="0">
              <a:spcBef>
                <a:spcPct val="0"/>
              </a:spcBef>
              <a:spcAft>
                <a:spcPct val="0"/>
              </a:spcAft>
              <a:defRPr>
                <a:solidFill>
                  <a:schemeClr val="tx1"/>
                </a:solidFill>
                <a:latin typeface="Arial" pitchFamily="34" charset="0"/>
              </a:defRPr>
            </a:lvl8pPr>
            <a:lvl9pPr marL="4126417" indent="-242729" eaLnBrk="0" fontAlgn="base" hangingPunct="0">
              <a:spcBef>
                <a:spcPct val="0"/>
              </a:spcBef>
              <a:spcAft>
                <a:spcPct val="0"/>
              </a:spcAft>
              <a:defRPr>
                <a:solidFill>
                  <a:schemeClr val="tx1"/>
                </a:solidFill>
                <a:latin typeface="Arial" pitchFamily="34" charset="0"/>
              </a:defRPr>
            </a:lvl9pPr>
          </a:lstStyle>
          <a:p>
            <a:pPr eaLnBrk="1" hangingPunct="1"/>
            <a:fld id="{DB4FD244-B262-402B-B011-4BBF0A8F2BE6}" type="slidenum">
              <a:rPr lang="en-US" smtClean="0">
                <a:solidFill>
                  <a:srgbClr val="000000"/>
                </a:solidFill>
                <a:ea typeface="ＭＳ Ｐゴシック"/>
                <a:cs typeface="ＭＳ Ｐゴシック"/>
              </a:rPr>
              <a:pPr eaLnBrk="1" hangingPunct="1"/>
              <a:t>20</a:t>
            </a:fld>
            <a:endParaRPr lang="en-US" dirty="0" smtClean="0">
              <a:solidFill>
                <a:srgbClr val="000000"/>
              </a:solidFill>
              <a:ea typeface="ＭＳ Ｐゴシック"/>
              <a:cs typeface="ＭＳ Ｐゴシック"/>
            </a:endParaRPr>
          </a:p>
        </p:txBody>
      </p:sp>
      <p:sp>
        <p:nvSpPr>
          <p:cNvPr id="2" name="Notes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741850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1258888" y="720725"/>
            <a:ext cx="4797425" cy="3598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731520" y="4560571"/>
            <a:ext cx="5852159" cy="4320539"/>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87" name="Shape 387"/>
          <p:cNvSpPr txBox="1">
            <a:spLocks noGrp="1"/>
          </p:cNvSpPr>
          <p:nvPr>
            <p:ph type="sldNum" idx="12"/>
          </p:nvPr>
        </p:nvSpPr>
        <p:spPr>
          <a:xfrm>
            <a:off x="4143587" y="9119474"/>
            <a:ext cx="3169920" cy="480059"/>
          </a:xfrm>
          <a:prstGeom prst="rect">
            <a:avLst/>
          </a:prstGeom>
          <a:noFill/>
          <a:ln>
            <a:noFill/>
          </a:ln>
        </p:spPr>
        <p:txBody>
          <a:bodyPr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5873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2313"/>
            <a:ext cx="4797425" cy="3598862"/>
          </a:xfrm>
        </p:spPr>
      </p:sp>
      <p:sp>
        <p:nvSpPr>
          <p:cNvPr id="3" name="Notes Placeholder 2"/>
          <p:cNvSpPr>
            <a:spLocks noGrp="1"/>
          </p:cNvSpPr>
          <p:nvPr>
            <p:ph type="body" idx="1"/>
          </p:nvPr>
        </p:nvSpPr>
        <p:spPr/>
        <p:txBody>
          <a:bodyPr/>
          <a:lstStyle/>
          <a:p>
            <a:endParaRPr lang="en-US" sz="1900" dirty="0"/>
          </a:p>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0" tIns="48319" rIns="96640" bIns="48319"/>
          <a:lstStyle/>
          <a:p>
            <a:fld id="{86FB3E2C-70EC-B44D-9C13-3747667639E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0385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258888" y="720725"/>
            <a:ext cx="4799012" cy="3598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731520" y="4560571"/>
            <a:ext cx="5852159" cy="4320539"/>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sldNum" idx="12"/>
          </p:nvPr>
        </p:nvSpPr>
        <p:spPr>
          <a:xfrm>
            <a:off x="4143587" y="9119474"/>
            <a:ext cx="3169920" cy="480059"/>
          </a:xfrm>
          <a:prstGeom prst="rect">
            <a:avLst/>
          </a:prstGeom>
          <a:noFill/>
          <a:ln>
            <a:noFill/>
          </a:ln>
        </p:spPr>
        <p:txBody>
          <a:bodyPr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3327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75360" y="4560570"/>
            <a:ext cx="5364480" cy="4320540"/>
          </a:xfrm>
          <a:prstGeom prst="rect">
            <a:avLst/>
          </a:prstGeom>
        </p:spPr>
        <p:txBody>
          <a:bodyPr wrap="square" lIns="96645" tIns="96645" rIns="96645" bIns="96645" anchor="t" anchorCtr="0">
            <a:noAutofit/>
          </a:bodyPr>
          <a:lstStyle/>
          <a:p>
            <a:pPr rtl="0" fontAlgn="base"/>
            <a:r>
              <a:rPr lang="en-US" sz="1200" b="1" i="0" u="none" strike="noStrike" kern="1200" cap="none" dirty="0" smtClean="0">
                <a:solidFill>
                  <a:schemeClr val="dk1"/>
                </a:solidFill>
                <a:effectLst/>
                <a:latin typeface="Calibri"/>
                <a:ea typeface="Calibri"/>
                <a:cs typeface="Calibri"/>
                <a:sym typeface="Calibri"/>
              </a:rPr>
              <a:t>Transformational Leadership Framework</a:t>
            </a:r>
          </a:p>
          <a:p>
            <a:pPr lvl="1" rtl="0" fontAlgn="base"/>
            <a:r>
              <a:rPr lang="en-US" sz="1200" b="1" i="0" u="none" strike="noStrike" kern="1200" cap="none" dirty="0" smtClean="0">
                <a:solidFill>
                  <a:schemeClr val="dk1"/>
                </a:solidFill>
                <a:effectLst/>
                <a:latin typeface="Calibri"/>
                <a:ea typeface="Calibri"/>
                <a:cs typeface="Calibri"/>
                <a:sym typeface="Calibri"/>
              </a:rPr>
              <a:t>Description:  </a:t>
            </a:r>
            <a:r>
              <a:rPr lang="en-US" sz="1200" b="0" i="0" u="none" strike="noStrike" kern="1200" cap="none" dirty="0" smtClean="0">
                <a:solidFill>
                  <a:schemeClr val="dk1"/>
                </a:solidFill>
                <a:effectLst/>
                <a:latin typeface="Calibri"/>
                <a:ea typeface="Calibri"/>
                <a:cs typeface="Calibri"/>
                <a:sym typeface="Calibri"/>
              </a:rPr>
              <a:t>The TLF is the foundation for the New Leaders book:  </a:t>
            </a:r>
            <a:r>
              <a:rPr lang="en-US" sz="1200" b="0" i="1" u="none" strike="noStrike" kern="1200" cap="none" dirty="0" smtClean="0">
                <a:solidFill>
                  <a:schemeClr val="dk1"/>
                </a:solidFill>
                <a:effectLst/>
                <a:latin typeface="Calibri"/>
                <a:ea typeface="Calibri"/>
                <a:cs typeface="Calibri"/>
                <a:sym typeface="Calibri"/>
              </a:rPr>
              <a:t>Breakthrough Principals.  </a:t>
            </a:r>
            <a:r>
              <a:rPr lang="en-US" sz="1200" b="0" i="0" u="none" strike="noStrike" kern="1200" cap="none" dirty="0" smtClean="0">
                <a:solidFill>
                  <a:schemeClr val="dk1"/>
                </a:solidFill>
                <a:effectLst/>
                <a:latin typeface="Calibri"/>
                <a:ea typeface="Calibri"/>
                <a:cs typeface="Calibri"/>
                <a:sym typeface="Calibri"/>
              </a:rPr>
              <a:t>The TLF was adapted from the </a:t>
            </a:r>
            <a:r>
              <a:rPr lang="en-US" sz="1200" b="0" i="0" u="sng" strike="noStrike" kern="1200" cap="none" dirty="0" smtClean="0">
                <a:solidFill>
                  <a:schemeClr val="dk1"/>
                </a:solidFill>
                <a:effectLst/>
                <a:latin typeface="Calibri"/>
                <a:ea typeface="Calibri"/>
                <a:cs typeface="Calibri"/>
                <a:sym typeface="Calibri"/>
                <a:hlinkClick r:id="rId3"/>
              </a:rPr>
              <a:t>Urban Excellence Framework</a:t>
            </a:r>
            <a:r>
              <a:rPr lang="en-US" sz="1200" b="0" i="0" u="none" strike="noStrike" kern="1200" cap="none" dirty="0" smtClean="0">
                <a:solidFill>
                  <a:schemeClr val="dk1"/>
                </a:solidFill>
                <a:effectLst/>
                <a:latin typeface="Calibri"/>
                <a:ea typeface="Calibri"/>
                <a:cs typeface="Calibri"/>
                <a:sym typeface="Calibri"/>
              </a:rPr>
              <a:t>.  Each resource was created to outline what schools achieving dramatic gains are doing in practice. The TLF is based on practices employed by some the nation's most successful principals.  It informs all New Leaders program content and assessments.  Since it’s publish date in 2016, the we’ve been working on aligning our content and assessments to the TLF. </a:t>
            </a:r>
          </a:p>
          <a:p>
            <a:endParaRPr dirty="0"/>
          </a:p>
        </p:txBody>
      </p:sp>
      <p:sp>
        <p:nvSpPr>
          <p:cNvPr id="261" name="Shape 26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959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975360" y="4560570"/>
            <a:ext cx="5364480" cy="4320540"/>
          </a:xfrm>
          <a:prstGeom prst="rect">
            <a:avLst/>
          </a:prstGeom>
        </p:spPr>
        <p:txBody>
          <a:bodyPr wrap="square" lIns="96645" tIns="96645" rIns="96645" bIns="96645" anchor="t" anchorCtr="0">
            <a:noAutofit/>
          </a:bodyPr>
          <a:lstStyle/>
          <a:p>
            <a:r>
              <a:rPr lang="en-US" dirty="0" smtClean="0"/>
              <a:t>Refer to the Handout of the TLF here for participants.  TLF is organized into Categories and Levers and stages….stages 1-3.</a:t>
            </a:r>
            <a:endParaRPr dirty="0"/>
          </a:p>
        </p:txBody>
      </p:sp>
      <p:sp>
        <p:nvSpPr>
          <p:cNvPr id="261" name="Shape 26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078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731520" y="4620577"/>
            <a:ext cx="5852160" cy="3780473"/>
          </a:xfrm>
          <a:prstGeom prst="rect">
            <a:avLst/>
          </a:prstGeom>
        </p:spPr>
        <p:txBody>
          <a:bodyPr wrap="square" lIns="91425" tIns="91425" rIns="91425" bIns="91425" anchor="t" anchorCtr="0">
            <a:noAutofit/>
          </a:bodyPr>
          <a:lstStyle/>
          <a:p>
            <a:pPr marL="0" lvl="0" indent="0">
              <a:spcBef>
                <a:spcPts val="0"/>
              </a:spcBef>
              <a:spcAft>
                <a:spcPts val="0"/>
              </a:spcAft>
              <a:buNone/>
            </a:pPr>
            <a:r>
              <a:rPr lang="en-US" dirty="0" smtClean="0"/>
              <a:t>As you watch the video,</a:t>
            </a:r>
            <a:r>
              <a:rPr lang="en-US" baseline="0" dirty="0" smtClean="0"/>
              <a:t> think about one of the areas of the TLF you are most interested in and the reasons for that interest.</a:t>
            </a:r>
            <a:endParaRPr dirty="0"/>
          </a:p>
        </p:txBody>
      </p:sp>
      <p:sp>
        <p:nvSpPr>
          <p:cNvPr id="417" name="Shape 417"/>
          <p:cNvSpPr>
            <a:spLocks noGrp="1" noRot="1" noChangeAspect="1"/>
          </p:cNvSpPr>
          <p:nvPr>
            <p:ph type="sldImg" idx="2"/>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722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975360" y="4560570"/>
            <a:ext cx="5364480" cy="4320540"/>
          </a:xfrm>
          <a:prstGeom prst="rect">
            <a:avLst/>
          </a:prstGeom>
        </p:spPr>
        <p:txBody>
          <a:bodyPr wrap="square" lIns="96645" tIns="96645" rIns="96645" bIns="96645" anchor="t" anchorCtr="0">
            <a:noAutofit/>
          </a:bodyPr>
          <a:lstStyle/>
          <a:p>
            <a:r>
              <a:rPr lang="en-US" dirty="0" smtClean="0"/>
              <a:t>Participants Choose One lever</a:t>
            </a:r>
            <a:r>
              <a:rPr lang="en-US" baseline="0" dirty="0" smtClean="0"/>
              <a:t> within the TLF to look at more closely.  </a:t>
            </a:r>
            <a:endParaRPr dirty="0"/>
          </a:p>
        </p:txBody>
      </p:sp>
      <p:sp>
        <p:nvSpPr>
          <p:cNvPr id="351" name="Shape 35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60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1s share at tables, reflections on their lever and guiding questions….then 2s…then 3s, 4s….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1300"/>
              <a:buFont typeface="Calibri"/>
              <a:buNone/>
            </a:pPr>
            <a:fld id="{00000000-1234-1234-1234-123412341234}" type="slidenum">
              <a:rPr lang="en-US" sz="1300" b="0" i="0" u="none" strike="noStrike" cap="none" smtClean="0">
                <a:solidFill>
                  <a:schemeClr val="dk1"/>
                </a:solidFill>
                <a:latin typeface="Calibri"/>
                <a:ea typeface="Calibri"/>
                <a:cs typeface="Calibri"/>
                <a:sym typeface="Calibri"/>
              </a:rPr>
              <a:t>28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45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29</a:t>
            </a:fld>
            <a:endParaRPr lang="en-US"/>
          </a:p>
        </p:txBody>
      </p:sp>
    </p:spTree>
    <p:extLst>
      <p:ext uri="{BB962C8B-B14F-4D97-AF65-F5344CB8AC3E}">
        <p14:creationId xmlns:p14="http://schemas.microsoft.com/office/powerpoint/2010/main" val="3089437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lIns="96642" tIns="48321" rIns="96642" bIns="48321"/>
          <a:lstStyle/>
          <a:p>
            <a:fld id="{86FB3E2C-70EC-B44D-9C13-3747667639EB}"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2364295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4" name="Shape 474"/>
          <p:cNvSpPr txBox="1">
            <a:spLocks noGrp="1"/>
          </p:cNvSpPr>
          <p:nvPr>
            <p:ph type="body" idx="1"/>
          </p:nvPr>
        </p:nvSpPr>
        <p:spPr>
          <a:xfrm>
            <a:off x="731520" y="4620578"/>
            <a:ext cx="5852159" cy="3780473"/>
          </a:xfrm>
          <a:prstGeom prst="rect">
            <a:avLst/>
          </a:prstGeom>
          <a:noFill/>
          <a:ln>
            <a:noFill/>
          </a:ln>
        </p:spPr>
        <p:txBody>
          <a:bodyPr wrap="square" lIns="96625" tIns="48300" rIns="96625" bIns="48300" anchor="t" anchorCtr="0">
            <a:noAutofit/>
          </a:bodyPr>
          <a:lstStyle/>
          <a:p>
            <a:pPr marL="0" marR="0" lvl="0" indent="0" algn="l" rtl="0">
              <a:spcBef>
                <a:spcPts val="0"/>
              </a:spcBef>
              <a:spcAft>
                <a:spcPts val="0"/>
              </a:spcAft>
              <a:buClr>
                <a:schemeClr val="dk1"/>
              </a:buClr>
              <a:buSzPts val="1400"/>
              <a:buFont typeface="Arial"/>
              <a:buNone/>
            </a:pPr>
            <a:r>
              <a:rPr lang="en-US" sz="1200" b="0" i="0" u="none" strike="noStrike" cap="none" dirty="0">
                <a:solidFill>
                  <a:schemeClr val="dk1"/>
                </a:solidFill>
                <a:latin typeface="Calibri"/>
                <a:ea typeface="Calibri"/>
                <a:cs typeface="Calibri"/>
                <a:sym typeface="Calibri"/>
              </a:rPr>
              <a:t>Handouts of Leadership Programs and other </a:t>
            </a:r>
            <a:r>
              <a:rPr lang="en-US" sz="1200" b="0" i="0" u="none" strike="noStrike" cap="none" dirty="0" smtClean="0">
                <a:solidFill>
                  <a:schemeClr val="dk1"/>
                </a:solidFill>
                <a:latin typeface="Calibri"/>
                <a:ea typeface="Calibri"/>
                <a:cs typeface="Calibri"/>
                <a:sym typeface="Calibri"/>
              </a:rPr>
              <a:t>Resources:  Also mention flexible programs and</a:t>
            </a:r>
            <a:r>
              <a:rPr lang="en-US" sz="1200" b="0" i="0" u="none" strike="noStrike" cap="none" baseline="0" dirty="0" smtClean="0">
                <a:solidFill>
                  <a:schemeClr val="dk1"/>
                </a:solidFill>
                <a:latin typeface="Calibri"/>
                <a:ea typeface="Calibri"/>
                <a:cs typeface="Calibri"/>
                <a:sym typeface="Calibri"/>
              </a:rPr>
              <a:t> a few of the initiatives we are doing this PY.  Denver focus on ILTs, TEA, focus on coherence across regions using the TLF and focus on systems, like DDI.</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en-US" sz="1200" b="1" i="0" u="none" strike="noStrike" cap="none" dirty="0">
                <a:solidFill>
                  <a:schemeClr val="dk1"/>
                </a:solidFill>
                <a:latin typeface="Calibri"/>
                <a:ea typeface="Calibri"/>
                <a:cs typeface="Calibri"/>
                <a:sym typeface="Calibri"/>
              </a:rPr>
              <a:t>Time</a:t>
            </a:r>
            <a:r>
              <a:rPr lang="en-US" sz="1200" b="0" i="0" u="none" strike="noStrike" cap="none" dirty="0">
                <a:solidFill>
                  <a:schemeClr val="dk1"/>
                </a:solidFill>
                <a:latin typeface="Calibri"/>
                <a:ea typeface="Calibri"/>
                <a:cs typeface="Calibri"/>
                <a:sym typeface="Calibri"/>
              </a:rPr>
              <a:t> 1 minutes</a:t>
            </a:r>
            <a:endParaRPr dirty="0"/>
          </a:p>
          <a:p>
            <a:pPr marL="0" marR="0" lvl="0" indent="0" algn="l" rtl="0">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Arial"/>
              <a:buNone/>
            </a:pPr>
            <a:r>
              <a:rPr lang="en-US" sz="1200" b="1" i="0" u="none" strike="noStrike" cap="none" dirty="0">
                <a:solidFill>
                  <a:schemeClr val="dk1"/>
                </a:solidFill>
                <a:latin typeface="Calibri"/>
                <a:ea typeface="Calibri"/>
                <a:cs typeface="Calibri"/>
                <a:sym typeface="Calibri"/>
              </a:rPr>
              <a:t>Talking Points:</a:t>
            </a:r>
            <a:endParaRPr dirty="0"/>
          </a:p>
          <a:p>
            <a:pPr marL="457200" marR="0" lvl="0" indent="-304800" algn="l" rtl="0">
              <a:spcBef>
                <a:spcPts val="0"/>
              </a:spcBef>
              <a:spcAft>
                <a:spcPts val="0"/>
              </a:spcAft>
              <a:buClr>
                <a:srgbClr val="000000"/>
              </a:buClr>
              <a:buSzPts val="1200"/>
              <a:buFont typeface="Calibri"/>
              <a:buChar char="●"/>
            </a:pPr>
            <a:r>
              <a:rPr lang="en-US" sz="1200" b="0" i="0" u="none" strike="noStrike" cap="none" dirty="0">
                <a:solidFill>
                  <a:srgbClr val="000000"/>
                </a:solidFill>
                <a:latin typeface="Calibri"/>
                <a:ea typeface="Calibri"/>
                <a:cs typeface="Calibri"/>
                <a:sym typeface="Calibri"/>
              </a:rPr>
              <a:t>This slide represents New Leaders portfolio of programs we use to support the leadership development needs of our partners. Over the past 17 years we have grown to be a comprehensive leadership development solution to our partners.</a:t>
            </a:r>
            <a:endParaRPr dirty="0"/>
          </a:p>
          <a:p>
            <a:pPr marL="0" marR="0" lvl="0" indent="0" algn="l" rtl="0">
              <a:spcBef>
                <a:spcPts val="0"/>
              </a:spcBef>
              <a:spcAft>
                <a:spcPts val="0"/>
              </a:spcAft>
              <a:buClr>
                <a:schemeClr val="dk1"/>
              </a:buClr>
              <a:buSzPts val="1400"/>
              <a:buFont typeface="Arial"/>
              <a:buNone/>
            </a:pPr>
            <a:endParaRPr sz="1200" b="0" i="0" u="none" strike="noStrike" cap="none" dirty="0">
              <a:solidFill>
                <a:srgbClr val="000000"/>
              </a:solidFill>
              <a:latin typeface="Calibri"/>
              <a:ea typeface="Calibri"/>
              <a:cs typeface="Calibri"/>
              <a:sym typeface="Calibri"/>
            </a:endParaRPr>
          </a:p>
          <a:p>
            <a:pPr marL="468900" marR="0" lvl="0" indent="-2466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We believe that leadership shows up in many ways and capacities, and in many different roles, and our organization’s focus is about strengthening people's knowledge and skills to build upon what they bring, to bring out the leadership moves that can be best leveraged to improve outcomes for the teachers and students you serve</a:t>
            </a:r>
            <a:endParaRPr dirty="0"/>
          </a:p>
          <a:p>
            <a:pPr marL="468900" marR="0" lvl="0" indent="-2466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TEA will focus its partnership with New Leaders on Principal Supervisors, Principals, and Emerging Leaders </a:t>
            </a:r>
            <a:endParaRPr dirty="0"/>
          </a:p>
          <a:p>
            <a:pPr marL="468900" marR="0" lvl="0" indent="-2466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You will learn more about the Emerging Leaders program later this afternoon</a:t>
            </a:r>
            <a:endParaRPr dirty="0"/>
          </a:p>
          <a:p>
            <a:pPr marL="234448" marR="0" lvl="0" indent="-5847" algn="l" rtl="0">
              <a:spcBef>
                <a:spcPts val="0"/>
              </a:spcBef>
              <a:spcAft>
                <a:spcPts val="0"/>
              </a:spcAft>
              <a:buClr>
                <a:schemeClr val="dk1"/>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475" name="Shape 475"/>
          <p:cNvSpPr txBox="1">
            <a:spLocks noGrp="1"/>
          </p:cNvSpPr>
          <p:nvPr>
            <p:ph type="sldNum" idx="12"/>
          </p:nvPr>
        </p:nvSpPr>
        <p:spPr>
          <a:xfrm>
            <a:off x="4143587" y="9119472"/>
            <a:ext cx="3169920" cy="481725"/>
          </a:xfrm>
          <a:prstGeom prst="rect">
            <a:avLst/>
          </a:prstGeom>
          <a:noFill/>
          <a:ln>
            <a:noFill/>
          </a:ln>
        </p:spPr>
        <p:txBody>
          <a:bodyPr wrap="square" lIns="96625" tIns="48300" rIns="96625" bIns="48300" anchor="b" anchorCtr="0">
            <a:noAutofit/>
          </a:bodyPr>
          <a:lstStyle/>
          <a:p>
            <a:pPr marL="0" marR="0" lvl="0" indent="0" algn="l"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31</a:t>
            </a:fld>
            <a:endParaRPr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31649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258888" y="720725"/>
            <a:ext cx="4799012" cy="3598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7" name="Shape 497"/>
          <p:cNvSpPr txBox="1">
            <a:spLocks noGrp="1"/>
          </p:cNvSpPr>
          <p:nvPr>
            <p:ph type="body" idx="1"/>
          </p:nvPr>
        </p:nvSpPr>
        <p:spPr>
          <a:xfrm>
            <a:off x="731520" y="4560571"/>
            <a:ext cx="5852159" cy="4320539"/>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ts val="1400"/>
              <a:buFont typeface="Arial"/>
              <a:buNone/>
            </a:pPr>
            <a:r>
              <a:rPr lang="en-US" sz="1100" b="0" i="0" u="none" strike="noStrike" cap="none" dirty="0" smtClean="0">
                <a:solidFill>
                  <a:schemeClr val="dk1"/>
                </a:solidFill>
                <a:latin typeface="Arial"/>
                <a:ea typeface="Arial"/>
                <a:cs typeface="Arial"/>
                <a:sym typeface="Arial"/>
              </a:rPr>
              <a:t>Paper pencil survey for responses</a:t>
            </a:r>
            <a:endParaRPr dirty="0"/>
          </a:p>
        </p:txBody>
      </p:sp>
      <p:sp>
        <p:nvSpPr>
          <p:cNvPr id="498" name="Shape 498"/>
          <p:cNvSpPr txBox="1">
            <a:spLocks noGrp="1"/>
          </p:cNvSpPr>
          <p:nvPr>
            <p:ph type="sldNum" idx="12"/>
          </p:nvPr>
        </p:nvSpPr>
        <p:spPr>
          <a:xfrm>
            <a:off x="4143587" y="9119474"/>
            <a:ext cx="3169920" cy="480059"/>
          </a:xfrm>
          <a:prstGeom prst="rect">
            <a:avLst/>
          </a:prstGeom>
          <a:noFill/>
          <a:ln>
            <a:noFill/>
          </a:ln>
        </p:spPr>
        <p:txBody>
          <a:bodyPr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32</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1698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75361" y="4560570"/>
            <a:ext cx="5364479" cy="4320540"/>
          </a:xfrm>
          <a:prstGeom prst="rect">
            <a:avLst/>
          </a:prstGeom>
          <a:noFill/>
          <a:ln>
            <a:noFill/>
          </a:ln>
        </p:spPr>
        <p:txBody>
          <a:bodyPr lIns="96645" tIns="96645" rIns="96645" bIns="96645" anchor="t" anchorCtr="0">
            <a:noAutofit/>
          </a:bodyPr>
          <a:lstStyle/>
          <a:p>
            <a:pPr marL="0" indent="0">
              <a:lnSpc>
                <a:spcPct val="117999"/>
              </a:lnSpc>
              <a:buSzPct val="25000"/>
            </a:pPr>
            <a:endParaRPr sz="2300">
              <a:latin typeface="Helvetica Neue"/>
              <a:ea typeface="Helvetica Neue"/>
              <a:cs typeface="Helvetica Neue"/>
              <a:sym typeface="Helvetica Neue"/>
            </a:endParaRPr>
          </a:p>
        </p:txBody>
      </p:sp>
      <p:sp>
        <p:nvSpPr>
          <p:cNvPr id="183" name="Shape 18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2776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731520" y="4620577"/>
            <a:ext cx="5852160" cy="3780473"/>
          </a:xfrm>
          <a:prstGeom prst="rect">
            <a:avLst/>
          </a:prstGeom>
        </p:spPr>
        <p:txBody>
          <a:bodyPr wrap="square" lIns="91425" tIns="91425" rIns="91425" bIns="91425" anchor="t" anchorCtr="0">
            <a:noAutofit/>
          </a:bodyPr>
          <a:lstStyle/>
          <a:p>
            <a:pPr marL="0" lvl="0" indent="0">
              <a:spcBef>
                <a:spcPts val="0"/>
              </a:spcBef>
              <a:spcAft>
                <a:spcPts val="0"/>
              </a:spcAft>
              <a:buNone/>
            </a:pPr>
            <a:endParaRPr/>
          </a:p>
        </p:txBody>
      </p:sp>
      <p:sp>
        <p:nvSpPr>
          <p:cNvPr id="192" name="Shape 192"/>
          <p:cNvSpPr>
            <a:spLocks noGrp="1" noRot="1" noChangeAspect="1"/>
          </p:cNvSpPr>
          <p:nvPr>
            <p:ph type="sldImg" idx="2"/>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6033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5" name="Shape 245"/>
          <p:cNvSpPr txBox="1">
            <a:spLocks noGrp="1"/>
          </p:cNvSpPr>
          <p:nvPr>
            <p:ph type="body" idx="1"/>
          </p:nvPr>
        </p:nvSpPr>
        <p:spPr>
          <a:xfrm>
            <a:off x="975361" y="4560570"/>
            <a:ext cx="5364479" cy="4320540"/>
          </a:xfrm>
          <a:prstGeom prst="rect">
            <a:avLst/>
          </a:prstGeom>
          <a:noFill/>
          <a:ln>
            <a:noFill/>
          </a:ln>
        </p:spPr>
        <p:txBody>
          <a:bodyPr wrap="square" lIns="96645" tIns="48309" rIns="96645" bIns="48309" anchor="t" anchorCtr="0">
            <a:noAutofit/>
          </a:bodyPr>
          <a:lstStyle/>
          <a:p>
            <a:pPr marL="0" marR="0" indent="-20138"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400" dirty="0" smtClean="0"/>
              <a:t>Thumbs up if you are familiar with these norms or</a:t>
            </a:r>
            <a:r>
              <a:rPr lang="en-US" sz="1400" baseline="0" dirty="0" smtClean="0"/>
              <a:t> use them regularly in your work contexts.</a:t>
            </a:r>
            <a:endParaRPr lang="en-US" sz="1400" dirty="0" smtClean="0"/>
          </a:p>
        </p:txBody>
      </p:sp>
    </p:spTree>
    <p:extLst>
      <p:ext uri="{BB962C8B-B14F-4D97-AF65-F5344CB8AC3E}">
        <p14:creationId xmlns:p14="http://schemas.microsoft.com/office/powerpoint/2010/main" val="133770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75361" y="4560570"/>
            <a:ext cx="5364479" cy="4320540"/>
          </a:xfrm>
          <a:prstGeom prst="rect">
            <a:avLst/>
          </a:prstGeom>
          <a:noFill/>
          <a:ln>
            <a:noFill/>
          </a:ln>
        </p:spPr>
        <p:txBody>
          <a:bodyPr lIns="96645" tIns="96645" rIns="96645" bIns="96645" anchor="t" anchorCtr="0">
            <a:noAutofit/>
          </a:bodyPr>
          <a:lstStyle/>
          <a:p>
            <a:pPr marL="0" indent="0">
              <a:lnSpc>
                <a:spcPct val="117999"/>
              </a:lnSpc>
              <a:buSzPct val="25000"/>
            </a:pPr>
            <a:endParaRPr sz="1300"/>
          </a:p>
        </p:txBody>
      </p:sp>
      <p:sp>
        <p:nvSpPr>
          <p:cNvPr id="218" name="Shape 21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3548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497013" y="1200150"/>
            <a:ext cx="4321175" cy="32400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731520" y="4620576"/>
            <a:ext cx="5852100" cy="3780598"/>
          </a:xfrm>
          <a:prstGeom prst="rect">
            <a:avLst/>
          </a:prstGeom>
          <a:noFill/>
          <a:ln>
            <a:noFill/>
          </a:ln>
        </p:spPr>
        <p:txBody>
          <a:bodyPr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r>
              <a:rPr lang="en-US" sz="1200" b="0" i="0" u="none" strike="noStrike" cap="none" dirty="0" smtClean="0">
                <a:solidFill>
                  <a:schemeClr val="dk1"/>
                </a:solidFill>
                <a:latin typeface="Calibri"/>
                <a:ea typeface="Calibri"/>
                <a:cs typeface="Calibri"/>
                <a:sym typeface="Calibri"/>
              </a:rPr>
              <a:t>Focuses on keeping students</a:t>
            </a:r>
            <a:r>
              <a:rPr lang="en-US" sz="1200" b="0" i="0" u="none" strike="noStrike" cap="none" baseline="0" dirty="0" smtClean="0">
                <a:solidFill>
                  <a:schemeClr val="dk1"/>
                </a:solidFill>
                <a:latin typeface="Calibri"/>
                <a:ea typeface="Calibri"/>
                <a:cs typeface="Calibri"/>
                <a:sym typeface="Calibri"/>
              </a:rPr>
              <a:t> at the center.  </a:t>
            </a:r>
            <a:endParaRPr lang="en-US" sz="1200" b="0" i="0" u="none" strike="noStrike" cap="none" dirty="0" smtClean="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4143587" y="9119474"/>
            <a:ext cx="3169798" cy="481800"/>
          </a:xfrm>
          <a:prstGeom prst="rect">
            <a:avLst/>
          </a:prstGeom>
          <a:noFill/>
          <a:ln>
            <a:noFill/>
          </a:ln>
        </p:spPr>
        <p:txBody>
          <a:bodyPr lIns="96650" tIns="48325" rIns="96650" bIns="483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300" b="0" i="0" u="none" strike="noStrike" cap="none">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029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975361" y="4560570"/>
            <a:ext cx="5364479" cy="4320540"/>
          </a:xfrm>
          <a:prstGeom prst="rect">
            <a:avLst/>
          </a:prstGeom>
          <a:noFill/>
          <a:ln>
            <a:noFill/>
          </a:ln>
        </p:spPr>
        <p:txBody>
          <a:bodyPr lIns="96645" tIns="48309" rIns="96645" bIns="48309" anchor="t" anchorCtr="0">
            <a:noAutofit/>
          </a:bodyPr>
          <a:lstStyle/>
          <a:p>
            <a:pPr marL="0" indent="0">
              <a:lnSpc>
                <a:spcPct val="117999"/>
              </a:lnSpc>
              <a:buSzPct val="25000"/>
            </a:pPr>
            <a:r>
              <a:rPr lang="en-US" sz="2300" dirty="0" smtClean="0">
                <a:latin typeface="Helvetica Neue"/>
                <a:ea typeface="Helvetica Neue"/>
                <a:cs typeface="Helvetica Neue"/>
                <a:sym typeface="Helvetica Neue"/>
              </a:rPr>
              <a:t>Turn and talk…what are ways you utilize</a:t>
            </a:r>
            <a:r>
              <a:rPr lang="en-US" sz="2300" baseline="0" dirty="0" smtClean="0">
                <a:latin typeface="Helvetica Neue"/>
                <a:ea typeface="Helvetica Neue"/>
                <a:cs typeface="Helvetica Neue"/>
                <a:sym typeface="Helvetica Neue"/>
              </a:rPr>
              <a:t> to build community within your district meetings?  *When I need you back, I will raise my hand, please also raise your hand when you notice mine or when you wrap up.  That will be my cue to bring you back.  Three minutes at tables. </a:t>
            </a:r>
            <a:endParaRPr sz="2300" dirty="0">
              <a:latin typeface="Helvetica Neue"/>
              <a:ea typeface="Helvetica Neue"/>
              <a:cs typeface="Helvetica Neue"/>
              <a:sym typeface="Helvetica Neue"/>
            </a:endParaRPr>
          </a:p>
        </p:txBody>
      </p:sp>
    </p:spTree>
    <p:extLst>
      <p:ext uri="{BB962C8B-B14F-4D97-AF65-F5344CB8AC3E}">
        <p14:creationId xmlns:p14="http://schemas.microsoft.com/office/powerpoint/2010/main" val="3439891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258888" y="720725"/>
            <a:ext cx="4797425" cy="3598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731520" y="4560571"/>
            <a:ext cx="5852159" cy="4320539"/>
          </a:xfrm>
          <a:prstGeom prst="rect">
            <a:avLst/>
          </a:prstGeom>
          <a:noFill/>
          <a:ln>
            <a:noFill/>
          </a:ln>
        </p:spPr>
        <p:txBody>
          <a:bodyPr wrap="square" lIns="96625" tIns="96625" rIns="96625" bIns="96625" anchor="t" anchorCtr="0">
            <a:noAutofit/>
          </a:bodyPr>
          <a:lstStyle/>
          <a:p>
            <a:pPr marL="0" marR="0" lvl="0" indent="0" algn="l" rtl="0">
              <a:spcBef>
                <a:spcPts val="0"/>
              </a:spcBef>
              <a:spcAft>
                <a:spcPts val="0"/>
              </a:spcAft>
              <a:buClr>
                <a:schemeClr val="dk1"/>
              </a:buClr>
              <a:buSzPts val="1400"/>
              <a:buFont typeface="Arial"/>
              <a:buNone/>
            </a:pPr>
            <a:r>
              <a:rPr lang="en-US" sz="1200" baseline="0" dirty="0" smtClean="0">
                <a:latin typeface="Helvetica Neue"/>
                <a:ea typeface="Helvetica Neue"/>
                <a:cs typeface="Helvetica Neue"/>
                <a:sym typeface="Helvetica Neue"/>
              </a:rPr>
              <a:t>So building communities of learners is one thing that is important to our work.  Let me now tell you a little about New Leaders, who we are and what we do nationally. </a:t>
            </a:r>
            <a:endParaRPr sz="1200" b="0" i="0" u="none" strike="noStrike" cap="none" dirty="0">
              <a:solidFill>
                <a:schemeClr val="dk1"/>
              </a:solidFill>
              <a:latin typeface="Arial"/>
              <a:ea typeface="Arial"/>
              <a:cs typeface="Arial"/>
              <a:sym typeface="Arial"/>
            </a:endParaRPr>
          </a:p>
        </p:txBody>
      </p:sp>
      <p:sp>
        <p:nvSpPr>
          <p:cNvPr id="225" name="Shape 225"/>
          <p:cNvSpPr txBox="1">
            <a:spLocks noGrp="1"/>
          </p:cNvSpPr>
          <p:nvPr>
            <p:ph type="sldNum" idx="12"/>
          </p:nvPr>
        </p:nvSpPr>
        <p:spPr>
          <a:xfrm>
            <a:off x="4143587" y="9119474"/>
            <a:ext cx="3169920" cy="480059"/>
          </a:xfrm>
          <a:prstGeom prst="rect">
            <a:avLst/>
          </a:prstGeom>
          <a:noFill/>
          <a:ln>
            <a:noFill/>
          </a:ln>
        </p:spPr>
        <p:txBody>
          <a:bodyPr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10</a:t>
            </a:fld>
            <a:endParaRPr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408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Divider Title">
    <p:spTree>
      <p:nvGrpSpPr>
        <p:cNvPr id="1" name="Shape 21"/>
        <p:cNvGrpSpPr/>
        <p:nvPr/>
      </p:nvGrpSpPr>
      <p:grpSpPr>
        <a:xfrm>
          <a:off x="0" y="0"/>
          <a:ext cx="0" cy="0"/>
          <a:chOff x="0" y="0"/>
          <a:chExt cx="0" cy="0"/>
        </a:xfrm>
      </p:grpSpPr>
      <p:sp>
        <p:nvSpPr>
          <p:cNvPr id="22" name="Shape 22"/>
          <p:cNvSpPr/>
          <p:nvPr/>
        </p:nvSpPr>
        <p:spPr>
          <a:xfrm rot="5400000">
            <a:off x="4063307" y="2643774"/>
            <a:ext cx="977697" cy="6237288"/>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Shape 23"/>
          <p:cNvSpPr>
            <a:spLocks noGrp="1"/>
          </p:cNvSpPr>
          <p:nvPr>
            <p:ph type="pic" idx="2"/>
          </p:nvPr>
        </p:nvSpPr>
        <p:spPr>
          <a:xfrm>
            <a:off x="0" y="0"/>
            <a:ext cx="4959350" cy="595153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a:spLocks noGrp="1"/>
          </p:cNvSpPr>
          <p:nvPr>
            <p:ph type="pic" idx="3"/>
          </p:nvPr>
        </p:nvSpPr>
        <p:spPr>
          <a:xfrm>
            <a:off x="5105400" y="0"/>
            <a:ext cx="4038600" cy="595153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Shape 25"/>
          <p:cNvSpPr>
            <a:spLocks noGrp="1"/>
          </p:cNvSpPr>
          <p:nvPr>
            <p:ph type="pic" idx="4"/>
          </p:nvPr>
        </p:nvSpPr>
        <p:spPr>
          <a:xfrm>
            <a:off x="1453357" y="5159375"/>
            <a:ext cx="6237287" cy="111918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title"/>
          </p:nvPr>
        </p:nvSpPr>
        <p:spPr>
          <a:xfrm>
            <a:off x="1965279" y="5462683"/>
            <a:ext cx="5308978" cy="488855"/>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accent1"/>
              </a:buClr>
              <a:buSzPts val="1400"/>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90"/>
        <p:cNvGrpSpPr/>
        <p:nvPr/>
      </p:nvGrpSpPr>
      <p:grpSpPr>
        <a:xfrm>
          <a:off x="0" y="0"/>
          <a:ext cx="0" cy="0"/>
          <a:chOff x="0" y="0"/>
          <a:chExt cx="0" cy="0"/>
        </a:xfrm>
      </p:grpSpPr>
      <p:pic>
        <p:nvPicPr>
          <p:cNvPr id="91" name="Shape 91"/>
          <p:cNvPicPr preferRelativeResize="0"/>
          <p:nvPr/>
        </p:nvPicPr>
        <p:blipFill rotWithShape="1">
          <a:blip r:embed="rId2">
            <a:alphaModFix/>
          </a:blip>
          <a:srcRect/>
          <a:stretch/>
        </p:blipFill>
        <p:spPr>
          <a:xfrm>
            <a:off x="0" y="0"/>
            <a:ext cx="9152863" cy="5940025"/>
          </a:xfrm>
          <a:prstGeom prst="rect">
            <a:avLst/>
          </a:prstGeom>
          <a:noFill/>
          <a:ln>
            <a:noFill/>
          </a:ln>
        </p:spPr>
      </p:pic>
      <p:grpSp>
        <p:nvGrpSpPr>
          <p:cNvPr id="92" name="Shape 92"/>
          <p:cNvGrpSpPr/>
          <p:nvPr/>
        </p:nvGrpSpPr>
        <p:grpSpPr>
          <a:xfrm>
            <a:off x="299067" y="4297978"/>
            <a:ext cx="8563592" cy="2281024"/>
            <a:chOff x="585715" y="4221778"/>
            <a:chExt cx="8024885" cy="2281024"/>
          </a:xfrm>
        </p:grpSpPr>
        <p:sp>
          <p:nvSpPr>
            <p:cNvPr id="93" name="Shape 93"/>
            <p:cNvSpPr/>
            <p:nvPr/>
          </p:nvSpPr>
          <p:spPr>
            <a:xfrm rot="5400000">
              <a:off x="4109309" y="1851383"/>
              <a:ext cx="977697" cy="8024884"/>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Shape 94"/>
            <p:cNvPicPr preferRelativeResize="0"/>
            <p:nvPr/>
          </p:nvPicPr>
          <p:blipFill rotWithShape="1">
            <a:blip r:embed="rId3">
              <a:alphaModFix/>
            </a:blip>
            <a:srcRect/>
            <a:stretch/>
          </p:blipFill>
          <p:spPr>
            <a:xfrm>
              <a:off x="585715" y="4221778"/>
              <a:ext cx="8024885" cy="2281024"/>
            </a:xfrm>
            <a:prstGeom prst="rect">
              <a:avLst/>
            </a:prstGeom>
            <a:noFill/>
            <a:ln>
              <a:noFill/>
            </a:ln>
          </p:spPr>
        </p:pic>
      </p:grpSp>
      <p:sp>
        <p:nvSpPr>
          <p:cNvPr id="95" name="Shape 95"/>
          <p:cNvSpPr txBox="1">
            <a:spLocks noGrp="1"/>
          </p:cNvSpPr>
          <p:nvPr>
            <p:ph type="ctrTitle"/>
          </p:nvPr>
        </p:nvSpPr>
        <p:spPr>
          <a:xfrm>
            <a:off x="552450" y="4686300"/>
            <a:ext cx="4800600" cy="78527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2"/>
              </a:buClr>
              <a:buSzPts val="1400"/>
              <a:buFont typeface="Calibri"/>
              <a:buNone/>
              <a:defRPr sz="2200" b="1" i="0" u="none" strike="noStrike" cap="none">
                <a:solidFill>
                  <a:schemeClr val="dk2"/>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6" name="Shape 96"/>
          <p:cNvSpPr txBox="1">
            <a:spLocks noGrp="1"/>
          </p:cNvSpPr>
          <p:nvPr>
            <p:ph type="subTitle" idx="1"/>
          </p:nvPr>
        </p:nvSpPr>
        <p:spPr>
          <a:xfrm>
            <a:off x="552450" y="5632704"/>
            <a:ext cx="4800600" cy="47625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0"/>
              </a:spcAft>
              <a:buClr>
                <a:srgbClr val="8F9293"/>
              </a:buClr>
              <a:buSzPts val="1800"/>
              <a:buFont typeface="Arial"/>
              <a:buNone/>
              <a:defRPr sz="1800" b="0" i="0" u="none" strike="noStrike" cap="none">
                <a:solidFill>
                  <a:srgbClr val="8F9293"/>
                </a:solidFill>
                <a:latin typeface="Calibri"/>
                <a:ea typeface="Calibri"/>
                <a:cs typeface="Calibri"/>
                <a:sym typeface="Calibri"/>
              </a:defRPr>
            </a:lvl1pPr>
            <a:lvl2pPr marL="457200" marR="0" lvl="1" indent="0" algn="ctr" rtl="0">
              <a:lnSpc>
                <a:spcPct val="115000"/>
              </a:lnSpc>
              <a:spcBef>
                <a:spcPts val="1200"/>
              </a:spcBef>
              <a:spcAft>
                <a:spcPts val="0"/>
              </a:spcAft>
              <a:buClr>
                <a:srgbClr val="8F9293"/>
              </a:buClr>
              <a:buSzPts val="1800"/>
              <a:buFont typeface="Arial"/>
              <a:buNone/>
              <a:defRPr sz="1800" b="0" i="0" u="none" strike="noStrike" cap="none">
                <a:solidFill>
                  <a:srgbClr val="8F9293"/>
                </a:solidFill>
                <a:latin typeface="Calibri"/>
                <a:ea typeface="Calibri"/>
                <a:cs typeface="Calibri"/>
                <a:sym typeface="Calibri"/>
              </a:defRPr>
            </a:lvl2pPr>
            <a:lvl3pPr marL="914400" marR="0" lvl="2" indent="0" algn="ctr" rtl="0">
              <a:lnSpc>
                <a:spcPct val="115000"/>
              </a:lnSpc>
              <a:spcBef>
                <a:spcPts val="1200"/>
              </a:spcBef>
              <a:spcAft>
                <a:spcPts val="0"/>
              </a:spcAft>
              <a:buClr>
                <a:srgbClr val="8F9293"/>
              </a:buClr>
              <a:buSzPts val="1800"/>
              <a:buFont typeface="Arial"/>
              <a:buNone/>
              <a:defRPr sz="1800" b="0" i="0" u="none" strike="noStrike" cap="none">
                <a:solidFill>
                  <a:srgbClr val="8F9293"/>
                </a:solidFill>
                <a:latin typeface="Calibri"/>
                <a:ea typeface="Calibri"/>
                <a:cs typeface="Calibri"/>
                <a:sym typeface="Calibri"/>
              </a:defRPr>
            </a:lvl3pPr>
            <a:lvl4pPr marL="1371600" marR="0" lvl="3" indent="0" algn="ctr" rtl="0">
              <a:lnSpc>
                <a:spcPct val="115000"/>
              </a:lnSpc>
              <a:spcBef>
                <a:spcPts val="1200"/>
              </a:spcBef>
              <a:spcAft>
                <a:spcPts val="0"/>
              </a:spcAft>
              <a:buClr>
                <a:srgbClr val="8F9293"/>
              </a:buClr>
              <a:buSzPts val="1800"/>
              <a:buFont typeface="Arial"/>
              <a:buNone/>
              <a:defRPr sz="1800" b="0" i="0" u="none" strike="noStrike" cap="none">
                <a:solidFill>
                  <a:srgbClr val="8F9293"/>
                </a:solidFill>
                <a:latin typeface="Calibri"/>
                <a:ea typeface="Calibri"/>
                <a:cs typeface="Calibri"/>
                <a:sym typeface="Calibri"/>
              </a:defRPr>
            </a:lvl4pPr>
            <a:lvl5pPr marL="1828800" marR="0" lvl="4" indent="0" algn="ctr" rtl="0">
              <a:lnSpc>
                <a:spcPct val="115000"/>
              </a:lnSpc>
              <a:spcBef>
                <a:spcPts val="1200"/>
              </a:spcBef>
              <a:spcAft>
                <a:spcPts val="0"/>
              </a:spcAft>
              <a:buClr>
                <a:srgbClr val="8F9293"/>
              </a:buClr>
              <a:buSzPts val="1800"/>
              <a:buFont typeface="Arial"/>
              <a:buNone/>
              <a:defRPr sz="1800" b="0" i="0" u="none" strike="noStrike" cap="none">
                <a:solidFill>
                  <a:srgbClr val="8F9293"/>
                </a:solidFill>
                <a:latin typeface="Calibri"/>
                <a:ea typeface="Calibri"/>
                <a:cs typeface="Calibri"/>
                <a:sym typeface="Calibri"/>
              </a:defRPr>
            </a:lvl5pPr>
            <a:lvl6pPr marL="2286000" marR="0" lvl="5" indent="0" algn="ctr" rtl="0">
              <a:lnSpc>
                <a:spcPct val="100000"/>
              </a:lnSpc>
              <a:spcBef>
                <a:spcPts val="1200"/>
              </a:spcBef>
              <a:spcAft>
                <a:spcPts val="0"/>
              </a:spcAft>
              <a:buClr>
                <a:srgbClr val="8F9293"/>
              </a:buClr>
              <a:buSzPts val="2000"/>
              <a:buFont typeface="Arial"/>
              <a:buNone/>
              <a:defRPr sz="2000" b="0" i="0" u="none" strike="noStrike" cap="none">
                <a:solidFill>
                  <a:srgbClr val="8F9293"/>
                </a:solidFill>
                <a:latin typeface="Calibri"/>
                <a:ea typeface="Calibri"/>
                <a:cs typeface="Calibri"/>
                <a:sym typeface="Calibri"/>
              </a:defRPr>
            </a:lvl6pPr>
            <a:lvl7pPr marL="2743200" marR="0" lvl="6" indent="0" algn="ctr" rtl="0">
              <a:lnSpc>
                <a:spcPct val="100000"/>
              </a:lnSpc>
              <a:spcBef>
                <a:spcPts val="400"/>
              </a:spcBef>
              <a:spcAft>
                <a:spcPts val="0"/>
              </a:spcAft>
              <a:buClr>
                <a:srgbClr val="8F9293"/>
              </a:buClr>
              <a:buSzPts val="2000"/>
              <a:buFont typeface="Arial"/>
              <a:buNone/>
              <a:defRPr sz="2000" b="0" i="0" u="none" strike="noStrike" cap="none">
                <a:solidFill>
                  <a:srgbClr val="8F9293"/>
                </a:solidFill>
                <a:latin typeface="Calibri"/>
                <a:ea typeface="Calibri"/>
                <a:cs typeface="Calibri"/>
                <a:sym typeface="Calibri"/>
              </a:defRPr>
            </a:lvl7pPr>
            <a:lvl8pPr marL="3200400" marR="0" lvl="7" indent="0" algn="ctr" rtl="0">
              <a:lnSpc>
                <a:spcPct val="100000"/>
              </a:lnSpc>
              <a:spcBef>
                <a:spcPts val="400"/>
              </a:spcBef>
              <a:spcAft>
                <a:spcPts val="0"/>
              </a:spcAft>
              <a:buClr>
                <a:srgbClr val="8F9293"/>
              </a:buClr>
              <a:buSzPts val="2000"/>
              <a:buFont typeface="Arial"/>
              <a:buNone/>
              <a:defRPr sz="2000" b="0" i="0" u="none" strike="noStrike" cap="none">
                <a:solidFill>
                  <a:srgbClr val="8F9293"/>
                </a:solidFill>
                <a:latin typeface="Calibri"/>
                <a:ea typeface="Calibri"/>
                <a:cs typeface="Calibri"/>
                <a:sym typeface="Calibri"/>
              </a:defRPr>
            </a:lvl8pPr>
            <a:lvl9pPr marL="3657600" marR="0" lvl="8" indent="0" algn="ctr" rtl="0">
              <a:lnSpc>
                <a:spcPct val="100000"/>
              </a:lnSpc>
              <a:spcBef>
                <a:spcPts val="400"/>
              </a:spcBef>
              <a:spcAft>
                <a:spcPts val="0"/>
              </a:spcAft>
              <a:buClr>
                <a:srgbClr val="8F9293"/>
              </a:buClr>
              <a:buSzPts val="2000"/>
              <a:buFont typeface="Arial"/>
              <a:buNone/>
              <a:defRPr sz="2000" b="0" i="0" u="none" strike="noStrike" cap="none">
                <a:solidFill>
                  <a:srgbClr val="8F9293"/>
                </a:solidFill>
                <a:latin typeface="Calibri"/>
                <a:ea typeface="Calibri"/>
                <a:cs typeface="Calibri"/>
                <a:sym typeface="Calibri"/>
              </a:defRPr>
            </a:lvl9pPr>
          </a:lstStyle>
          <a:p>
            <a:endParaRPr/>
          </a:p>
        </p:txBody>
      </p:sp>
      <p:pic>
        <p:nvPicPr>
          <p:cNvPr id="97" name="Shape 97"/>
          <p:cNvPicPr preferRelativeResize="0"/>
          <p:nvPr/>
        </p:nvPicPr>
        <p:blipFill rotWithShape="1">
          <a:blip r:embed="rId4">
            <a:alphaModFix/>
          </a:blip>
          <a:srcRect/>
          <a:stretch/>
        </p:blipFill>
        <p:spPr>
          <a:xfrm>
            <a:off x="6127948" y="5260238"/>
            <a:ext cx="2128844" cy="35650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mall Images and Content">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1473958" y="1327150"/>
            <a:ext cx="7356702" cy="723916"/>
          </a:xfrm>
          <a:prstGeom prst="rect">
            <a:avLst/>
          </a:prstGeom>
          <a:noFill/>
          <a:ln>
            <a:noFill/>
          </a:ln>
        </p:spPr>
        <p:txBody>
          <a:bodyPr wrap="square" lIns="91425" tIns="91425" rIns="91425" bIns="91425" anchor="t" anchorCtr="0"/>
          <a:lstStyle>
            <a:lvl1pPr marL="457200" marR="0" lvl="0" indent="-228600" algn="l" rtl="0">
              <a:lnSpc>
                <a:spcPct val="114000"/>
              </a:lnSpc>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114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4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4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1" name="Shape 101"/>
          <p:cNvSpPr>
            <a:spLocks noGrp="1"/>
          </p:cNvSpPr>
          <p:nvPr>
            <p:ph type="pic" idx="2"/>
          </p:nvPr>
        </p:nvSpPr>
        <p:spPr>
          <a:xfrm>
            <a:off x="241300" y="1395390"/>
            <a:ext cx="1068886" cy="1068886"/>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a:spLocks noGrp="1"/>
          </p:cNvSpPr>
          <p:nvPr>
            <p:ph type="pic" idx="3"/>
          </p:nvPr>
        </p:nvSpPr>
        <p:spPr>
          <a:xfrm>
            <a:off x="241300" y="3222261"/>
            <a:ext cx="1068886" cy="1068886"/>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Shape 103"/>
          <p:cNvSpPr>
            <a:spLocks noGrp="1"/>
          </p:cNvSpPr>
          <p:nvPr>
            <p:ph type="pic" idx="4"/>
          </p:nvPr>
        </p:nvSpPr>
        <p:spPr>
          <a:xfrm>
            <a:off x="241300" y="5160920"/>
            <a:ext cx="1068886" cy="1068886"/>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hoto Strip Bottom">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340963" y="1327150"/>
            <a:ext cx="8462962" cy="1923604"/>
          </a:xfrm>
          <a:prstGeom prst="rect">
            <a:avLst/>
          </a:prstGeom>
          <a:noFill/>
          <a:ln>
            <a:noFill/>
          </a:ln>
        </p:spPr>
        <p:txBody>
          <a:bodyPr wrap="square" lIns="91425" tIns="91425" rIns="91425" bIns="91425" anchor="t" anchorCtr="0"/>
          <a:lstStyle>
            <a:lvl1pPr marL="457200" marR="0" lvl="0" indent="-228600" algn="l" rtl="0">
              <a:lnSpc>
                <a:spcPct val="110000"/>
              </a:lnSpc>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342900" algn="l" rtl="0">
              <a:lnSpc>
                <a:spcPct val="110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2pPr>
            <a:lvl3pPr marL="1371600" marR="0" lvl="2" indent="-342900" algn="l" rtl="0">
              <a:lnSpc>
                <a:spcPct val="110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3pPr>
            <a:lvl4pPr marL="1828800" marR="0" lvl="3" indent="-342900" algn="l" rtl="0">
              <a:lnSpc>
                <a:spcPct val="110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4pPr>
            <a:lvl5pPr marL="2286000" marR="0" lvl="4" indent="-342900" algn="l" rtl="0">
              <a:lnSpc>
                <a:spcPct val="110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Shape 106"/>
          <p:cNvSpPr>
            <a:spLocks noGrp="1"/>
          </p:cNvSpPr>
          <p:nvPr>
            <p:ph type="pic" idx="2"/>
          </p:nvPr>
        </p:nvSpPr>
        <p:spPr>
          <a:xfrm>
            <a:off x="-9183" y="4269402"/>
            <a:ext cx="2188102" cy="190855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Shape 107"/>
          <p:cNvSpPr>
            <a:spLocks noGrp="1"/>
          </p:cNvSpPr>
          <p:nvPr>
            <p:ph type="pic" idx="3"/>
          </p:nvPr>
        </p:nvSpPr>
        <p:spPr>
          <a:xfrm>
            <a:off x="2321693" y="4269107"/>
            <a:ext cx="2178919" cy="190855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a:spLocks noGrp="1"/>
          </p:cNvSpPr>
          <p:nvPr>
            <p:ph type="pic" idx="4"/>
          </p:nvPr>
        </p:nvSpPr>
        <p:spPr>
          <a:xfrm>
            <a:off x="4643387" y="4268812"/>
            <a:ext cx="2178919" cy="190855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9" name="Shape 109"/>
          <p:cNvSpPr>
            <a:spLocks noGrp="1"/>
          </p:cNvSpPr>
          <p:nvPr>
            <p:ph type="pic" idx="5"/>
          </p:nvPr>
        </p:nvSpPr>
        <p:spPr>
          <a:xfrm>
            <a:off x="6965081" y="4269402"/>
            <a:ext cx="2178919" cy="190855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hree Column with Photos">
    <p:spTree>
      <p:nvGrpSpPr>
        <p:cNvPr id="1" name="Shape 111"/>
        <p:cNvGrpSpPr/>
        <p:nvPr/>
      </p:nvGrpSpPr>
      <p:grpSpPr>
        <a:xfrm>
          <a:off x="0" y="0"/>
          <a:ext cx="0" cy="0"/>
          <a:chOff x="0" y="0"/>
          <a:chExt cx="0" cy="0"/>
        </a:xfrm>
      </p:grpSpPr>
      <p:sp>
        <p:nvSpPr>
          <p:cNvPr id="112" name="Shape 112"/>
          <p:cNvSpPr>
            <a:spLocks noGrp="1"/>
          </p:cNvSpPr>
          <p:nvPr>
            <p:ph type="pic" idx="2"/>
          </p:nvPr>
        </p:nvSpPr>
        <p:spPr>
          <a:xfrm>
            <a:off x="313341" y="1320428"/>
            <a:ext cx="2651760" cy="1944349"/>
          </a:xfrm>
          <a:prstGeom prst="rect">
            <a:avLst/>
          </a:prstGeom>
          <a:noFill/>
          <a:ln>
            <a:noFill/>
          </a:ln>
        </p:spPr>
        <p:txBody>
          <a:bodyPr wrap="square" lIns="91425" tIns="91425" rIns="91425" bIns="91425" anchor="t" anchorCtr="0"/>
          <a:lstStyle>
            <a:lvl1pPr marL="342900" marR="0" lvl="0" indent="-228600" algn="l" rtl="0">
              <a:lnSpc>
                <a:spcPct val="114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Shape 113"/>
          <p:cNvSpPr>
            <a:spLocks noGrp="1"/>
          </p:cNvSpPr>
          <p:nvPr>
            <p:ph type="pic" idx="3"/>
          </p:nvPr>
        </p:nvSpPr>
        <p:spPr>
          <a:xfrm>
            <a:off x="3246120" y="1320428"/>
            <a:ext cx="2651760" cy="1944349"/>
          </a:xfrm>
          <a:prstGeom prst="rect">
            <a:avLst/>
          </a:prstGeom>
          <a:noFill/>
          <a:ln>
            <a:noFill/>
          </a:ln>
        </p:spPr>
        <p:txBody>
          <a:bodyPr wrap="square" lIns="91425" tIns="91425" rIns="91425" bIns="91425" anchor="t" anchorCtr="0"/>
          <a:lstStyle>
            <a:lvl1pPr marL="342900" marR="0" lvl="0" indent="-228600" algn="l" rtl="0">
              <a:lnSpc>
                <a:spcPct val="114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a:spLocks noGrp="1"/>
          </p:cNvSpPr>
          <p:nvPr>
            <p:ph type="pic" idx="4"/>
          </p:nvPr>
        </p:nvSpPr>
        <p:spPr>
          <a:xfrm>
            <a:off x="6178900" y="1320428"/>
            <a:ext cx="2651760" cy="1944349"/>
          </a:xfrm>
          <a:prstGeom prst="rect">
            <a:avLst/>
          </a:prstGeom>
          <a:noFill/>
          <a:ln>
            <a:noFill/>
          </a:ln>
        </p:spPr>
        <p:txBody>
          <a:bodyPr wrap="square" lIns="91425" tIns="91425" rIns="91425" bIns="91425" anchor="t" anchorCtr="0"/>
          <a:lstStyle>
            <a:lvl1pPr marL="342900" marR="0" lvl="0" indent="-228600" algn="l" rtl="0">
              <a:lnSpc>
                <a:spcPct val="114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1"/>
          </p:nvPr>
        </p:nvSpPr>
        <p:spPr>
          <a:xfrm>
            <a:off x="313341" y="3458231"/>
            <a:ext cx="2651760" cy="729430"/>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1pPr>
            <a:lvl2pPr marL="914400" marR="0" lvl="1"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2pPr>
            <a:lvl3pPr marL="1371600" marR="0" lvl="2"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3pPr>
            <a:lvl4pPr marL="1828800" marR="0" lvl="3"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4pPr>
            <a:lvl5pPr marL="2286000" marR="0" lvl="4"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5"/>
          </p:nvPr>
        </p:nvSpPr>
        <p:spPr>
          <a:xfrm>
            <a:off x="3246120" y="3458231"/>
            <a:ext cx="2651760" cy="723916"/>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1pPr>
            <a:lvl2pPr marL="914400" marR="0" lvl="1"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2pPr>
            <a:lvl3pPr marL="1371600" marR="0" lvl="2"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3pPr>
            <a:lvl4pPr marL="1828800" marR="0" lvl="3"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4pPr>
            <a:lvl5pPr marL="2286000" marR="0" lvl="4"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body" idx="6"/>
          </p:nvPr>
        </p:nvSpPr>
        <p:spPr>
          <a:xfrm>
            <a:off x="6178900" y="3458231"/>
            <a:ext cx="2651760" cy="723916"/>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1pPr>
            <a:lvl2pPr marL="914400" marR="0" lvl="1"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2pPr>
            <a:lvl3pPr marL="1371600" marR="0" lvl="2"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3pPr>
            <a:lvl4pPr marL="1828800" marR="0" lvl="3"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4pPr>
            <a:lvl5pPr marL="2286000" marR="0" lvl="4" indent="-228600" algn="ctr"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Image Collage">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340963" y="1330017"/>
            <a:ext cx="4231037" cy="1992853"/>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rgbClr val="3C464A"/>
              </a:buClr>
              <a:buSzPts val="1800"/>
              <a:buFont typeface="Arial"/>
              <a:buNone/>
              <a:defRPr sz="1800" b="1" i="0" u="none" strike="noStrike" cap="none">
                <a:solidFill>
                  <a:srgbClr val="3C464A"/>
                </a:solidFill>
                <a:latin typeface="Calibri"/>
                <a:ea typeface="Calibri"/>
                <a:cs typeface="Calibri"/>
                <a:sym typeface="Calibri"/>
              </a:defRPr>
            </a:lvl1pPr>
            <a:lvl2pPr marL="914400" marR="0" lvl="1" indent="-228600" algn="l"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2pPr>
            <a:lvl3pPr marL="1371600" marR="0" lvl="2"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3pPr>
            <a:lvl4pPr marL="1828800" marR="0" lvl="3"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4pPr>
            <a:lvl5pPr marL="2286000" marR="0" lvl="4"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Shape 121"/>
          <p:cNvSpPr>
            <a:spLocks noGrp="1"/>
          </p:cNvSpPr>
          <p:nvPr>
            <p:ph type="pic" idx="2"/>
          </p:nvPr>
        </p:nvSpPr>
        <p:spPr>
          <a:xfrm>
            <a:off x="5149970" y="1330017"/>
            <a:ext cx="3514605" cy="1686014"/>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2" name="Shape 122"/>
          <p:cNvSpPr>
            <a:spLocks noGrp="1"/>
          </p:cNvSpPr>
          <p:nvPr>
            <p:ph type="pic" idx="3"/>
          </p:nvPr>
        </p:nvSpPr>
        <p:spPr>
          <a:xfrm>
            <a:off x="5149970" y="4875353"/>
            <a:ext cx="3514605" cy="1307083"/>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3" name="Shape 123"/>
          <p:cNvSpPr>
            <a:spLocks noGrp="1"/>
          </p:cNvSpPr>
          <p:nvPr>
            <p:ph type="pic" idx="4"/>
          </p:nvPr>
        </p:nvSpPr>
        <p:spPr>
          <a:xfrm>
            <a:off x="6443932" y="3095615"/>
            <a:ext cx="2220561" cy="169062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Shape 124"/>
          <p:cNvSpPr>
            <a:spLocks noGrp="1"/>
          </p:cNvSpPr>
          <p:nvPr>
            <p:ph type="pic" idx="5"/>
          </p:nvPr>
        </p:nvSpPr>
        <p:spPr>
          <a:xfrm>
            <a:off x="5149971" y="3095615"/>
            <a:ext cx="1216324" cy="169062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aper Right">
    <p:spTree>
      <p:nvGrpSpPr>
        <p:cNvPr id="1" name="Shape 126"/>
        <p:cNvGrpSpPr/>
        <p:nvPr/>
      </p:nvGrpSpPr>
      <p:grpSpPr>
        <a:xfrm>
          <a:off x="0" y="0"/>
          <a:ext cx="0" cy="0"/>
          <a:chOff x="0" y="0"/>
          <a:chExt cx="0" cy="0"/>
        </a:xfrm>
      </p:grpSpPr>
      <p:grpSp>
        <p:nvGrpSpPr>
          <p:cNvPr id="127" name="Shape 127"/>
          <p:cNvGrpSpPr/>
          <p:nvPr/>
        </p:nvGrpSpPr>
        <p:grpSpPr>
          <a:xfrm>
            <a:off x="3998794" y="1327150"/>
            <a:ext cx="4864269" cy="4936626"/>
            <a:chOff x="422088" y="1647306"/>
            <a:chExt cx="4007888" cy="4669953"/>
          </a:xfrm>
        </p:grpSpPr>
        <p:sp>
          <p:nvSpPr>
            <p:cNvPr id="128" name="Shape 128"/>
            <p:cNvSpPr/>
            <p:nvPr/>
          </p:nvSpPr>
          <p:spPr>
            <a:xfrm rot="5400000">
              <a:off x="1809960" y="3773640"/>
              <a:ext cx="1232143" cy="3855094"/>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Shape 129"/>
            <p:cNvSpPr/>
            <p:nvPr/>
          </p:nvSpPr>
          <p:spPr>
            <a:xfrm>
              <a:off x="422088" y="1647306"/>
              <a:ext cx="4007888" cy="4669953"/>
            </a:xfrm>
            <a:prstGeom prst="rect">
              <a:avLst/>
            </a:prstGeom>
            <a:solidFill>
              <a:srgbClr val="EEEDEB"/>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0" name="Shape 130"/>
          <p:cNvSpPr txBox="1">
            <a:spLocks noGrp="1"/>
          </p:cNvSpPr>
          <p:nvPr>
            <p:ph type="body" idx="1"/>
          </p:nvPr>
        </p:nvSpPr>
        <p:spPr>
          <a:xfrm>
            <a:off x="1599216" y="1562033"/>
            <a:ext cx="2249453" cy="729430"/>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1pPr>
            <a:lvl2pPr marL="914400" marR="0" lvl="1" indent="-228600" algn="l"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2pPr>
            <a:lvl3pPr marL="1371600" marR="0" lvl="2"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3pPr>
            <a:lvl4pPr marL="1828800" marR="0" lvl="3"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4pPr>
            <a:lvl5pPr marL="2286000" marR="0" lvl="4"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2" name="Shape 132"/>
          <p:cNvSpPr txBox="1">
            <a:spLocks noGrp="1"/>
          </p:cNvSpPr>
          <p:nvPr>
            <p:ph type="body" idx="2"/>
          </p:nvPr>
        </p:nvSpPr>
        <p:spPr>
          <a:xfrm>
            <a:off x="4299045" y="1520331"/>
            <a:ext cx="4371421" cy="1992853"/>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3"/>
          </p:nvPr>
        </p:nvSpPr>
        <p:spPr>
          <a:xfrm>
            <a:off x="189186" y="1490663"/>
            <a:ext cx="1529255" cy="1533032"/>
          </a:xfrm>
          <a:prstGeom prst="rect">
            <a:avLst/>
          </a:prstGeom>
          <a:noFill/>
          <a:ln>
            <a:noFill/>
          </a:ln>
        </p:spPr>
        <p:txBody>
          <a:bodyPr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body" idx="4"/>
          </p:nvPr>
        </p:nvSpPr>
        <p:spPr>
          <a:xfrm>
            <a:off x="189186" y="3795713"/>
            <a:ext cx="1529255" cy="1533032"/>
          </a:xfrm>
          <a:prstGeom prst="rect">
            <a:avLst/>
          </a:prstGeom>
          <a:noFill/>
          <a:ln>
            <a:noFill/>
          </a:ln>
        </p:spPr>
        <p:txBody>
          <a:bodyPr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aper bottom">
    <p:spTree>
      <p:nvGrpSpPr>
        <p:cNvPr id="1" name="Shape 135"/>
        <p:cNvGrpSpPr/>
        <p:nvPr/>
      </p:nvGrpSpPr>
      <p:grpSpPr>
        <a:xfrm>
          <a:off x="0" y="0"/>
          <a:ext cx="0" cy="0"/>
          <a:chOff x="0" y="0"/>
          <a:chExt cx="0" cy="0"/>
        </a:xfrm>
      </p:grpSpPr>
      <p:sp>
        <p:nvSpPr>
          <p:cNvPr id="136" name="Shape 136"/>
          <p:cNvSpPr/>
          <p:nvPr/>
        </p:nvSpPr>
        <p:spPr>
          <a:xfrm rot="-5400000">
            <a:off x="4285376" y="1367431"/>
            <a:ext cx="575068" cy="9142185"/>
          </a:xfrm>
          <a:prstGeom prst="moon">
            <a:avLst>
              <a:gd name="adj" fmla="val 84084"/>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Shape 137"/>
          <p:cNvSpPr/>
          <p:nvPr/>
        </p:nvSpPr>
        <p:spPr>
          <a:xfrm>
            <a:off x="1815" y="5075392"/>
            <a:ext cx="9142188" cy="1308857"/>
          </a:xfrm>
          <a:prstGeom prst="rect">
            <a:avLst/>
          </a:prstGeom>
          <a:solidFill>
            <a:srgbClr val="EEEDEB"/>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 name="Shape 138"/>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9" name="Shape 139"/>
          <p:cNvSpPr txBox="1">
            <a:spLocks noGrp="1"/>
          </p:cNvSpPr>
          <p:nvPr>
            <p:ph type="body" idx="1"/>
          </p:nvPr>
        </p:nvSpPr>
        <p:spPr>
          <a:xfrm>
            <a:off x="312738" y="5345113"/>
            <a:ext cx="8642350" cy="400110"/>
          </a:xfrm>
          <a:prstGeom prst="rect">
            <a:avLst/>
          </a:prstGeom>
          <a:noFill/>
          <a:ln>
            <a:noFill/>
          </a:ln>
        </p:spPr>
        <p:txBody>
          <a:bodyPr wrap="square" lIns="91425" tIns="91425" rIns="91425" bIns="91425" anchor="t" anchorCtr="0"/>
          <a:lstStyle>
            <a:lvl1pPr marL="457200" marR="0" lvl="0" indent="-228600" algn="l" rtl="0">
              <a:lnSpc>
                <a:spcPct val="100000"/>
              </a:lnSpc>
              <a:spcBef>
                <a:spcPts val="0"/>
              </a:spcBef>
              <a:spcAft>
                <a:spcPts val="0"/>
              </a:spcAft>
              <a:buClr>
                <a:schemeClr val="accent4"/>
              </a:buClr>
              <a:buSzPts val="1800"/>
              <a:buFont typeface="Arial"/>
              <a:buNone/>
              <a:defRPr sz="2000" b="1" i="0" u="none" strike="noStrike" cap="none">
                <a:solidFill>
                  <a:schemeClr val="accent4"/>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hort Profile">
    <p:spTree>
      <p:nvGrpSpPr>
        <p:cNvPr id="1" name="Shape 140"/>
        <p:cNvGrpSpPr/>
        <p:nvPr/>
      </p:nvGrpSpPr>
      <p:grpSpPr>
        <a:xfrm>
          <a:off x="0" y="0"/>
          <a:ext cx="0" cy="0"/>
          <a:chOff x="0" y="0"/>
          <a:chExt cx="0" cy="0"/>
        </a:xfrm>
      </p:grpSpPr>
      <p:grpSp>
        <p:nvGrpSpPr>
          <p:cNvPr id="141" name="Shape 141"/>
          <p:cNvGrpSpPr/>
          <p:nvPr/>
        </p:nvGrpSpPr>
        <p:grpSpPr>
          <a:xfrm>
            <a:off x="345857" y="315310"/>
            <a:ext cx="8452287" cy="4355345"/>
            <a:chOff x="345857" y="1867789"/>
            <a:chExt cx="8452287" cy="4355345"/>
          </a:xfrm>
        </p:grpSpPr>
        <p:sp>
          <p:nvSpPr>
            <p:cNvPr id="142" name="Shape 142"/>
            <p:cNvSpPr/>
            <p:nvPr/>
          </p:nvSpPr>
          <p:spPr>
            <a:xfrm rot="5400000">
              <a:off x="4318415" y="1638935"/>
              <a:ext cx="539683" cy="8419773"/>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Shape 143"/>
            <p:cNvSpPr/>
            <p:nvPr/>
          </p:nvSpPr>
          <p:spPr>
            <a:xfrm>
              <a:off x="345857" y="1867789"/>
              <a:ext cx="8452287" cy="4355345"/>
            </a:xfrm>
            <a:prstGeom prst="rect">
              <a:avLst/>
            </a:prstGeom>
            <a:solidFill>
              <a:srgbClr val="EEEDEB"/>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4" name="Shape 144"/>
          <p:cNvSpPr>
            <a:spLocks noGrp="1"/>
          </p:cNvSpPr>
          <p:nvPr>
            <p:ph type="pic" idx="2"/>
          </p:nvPr>
        </p:nvSpPr>
        <p:spPr>
          <a:xfrm>
            <a:off x="630238" y="988575"/>
            <a:ext cx="3070225" cy="2672347"/>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Shape 145"/>
          <p:cNvSpPr txBox="1"/>
          <p:nvPr/>
        </p:nvSpPr>
        <p:spPr>
          <a:xfrm>
            <a:off x="445761" y="3362982"/>
            <a:ext cx="983033" cy="186204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AFC7CD"/>
              </a:buClr>
              <a:buSzPts val="11500"/>
              <a:buFont typeface="Calibri"/>
              <a:buNone/>
            </a:pPr>
            <a:r>
              <a:rPr lang="en-US" sz="11500" b="1" i="0" u="none" strike="noStrike" cap="none">
                <a:solidFill>
                  <a:srgbClr val="AFC7CD"/>
                </a:solidFill>
                <a:latin typeface="Calibri"/>
                <a:ea typeface="Calibri"/>
                <a:cs typeface="Calibri"/>
                <a:sym typeface="Calibri"/>
              </a:rPr>
              <a:t>“</a:t>
            </a:r>
            <a:endParaRPr/>
          </a:p>
        </p:txBody>
      </p:sp>
      <p:sp>
        <p:nvSpPr>
          <p:cNvPr id="146" name="Shape 146"/>
          <p:cNvSpPr txBox="1">
            <a:spLocks noGrp="1"/>
          </p:cNvSpPr>
          <p:nvPr>
            <p:ph type="title"/>
          </p:nvPr>
        </p:nvSpPr>
        <p:spPr>
          <a:xfrm>
            <a:off x="630238" y="449645"/>
            <a:ext cx="8027006"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Calibri"/>
              <a:buNone/>
              <a:defRPr sz="2200" b="1" i="0" u="none" strike="noStrike" cap="none">
                <a:solidFill>
                  <a:schemeClr val="accen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7" name="Shape 147"/>
          <p:cNvSpPr txBox="1">
            <a:spLocks noGrp="1"/>
          </p:cNvSpPr>
          <p:nvPr>
            <p:ph type="body" idx="1"/>
          </p:nvPr>
        </p:nvSpPr>
        <p:spPr>
          <a:xfrm>
            <a:off x="4022725" y="863964"/>
            <a:ext cx="4634519" cy="2300630"/>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body" idx="3"/>
          </p:nvPr>
        </p:nvSpPr>
        <p:spPr>
          <a:xfrm>
            <a:off x="804041" y="3794962"/>
            <a:ext cx="7662331" cy="410882"/>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accent1"/>
              </a:buClr>
              <a:buSzPts val="1800"/>
              <a:buFont typeface="Arial"/>
              <a:buNone/>
              <a:defRPr sz="1800" b="1" i="0" u="none" strike="noStrike" cap="none">
                <a:solidFill>
                  <a:schemeClr val="accent1"/>
                </a:solidFill>
                <a:latin typeface="Calibri"/>
                <a:ea typeface="Calibri"/>
                <a:cs typeface="Calibri"/>
                <a:sym typeface="Calibri"/>
              </a:defRPr>
            </a:lvl1pPr>
            <a:lvl2pPr marL="914400" marR="0" lvl="1"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body" idx="4"/>
          </p:nvPr>
        </p:nvSpPr>
        <p:spPr>
          <a:xfrm>
            <a:off x="1600744" y="5024941"/>
            <a:ext cx="7197399" cy="392159"/>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Shape 150"/>
          <p:cNvSpPr>
            <a:spLocks noGrp="1"/>
          </p:cNvSpPr>
          <p:nvPr>
            <p:ph type="chart" idx="5"/>
          </p:nvPr>
        </p:nvSpPr>
        <p:spPr>
          <a:xfrm>
            <a:off x="267245" y="5024941"/>
            <a:ext cx="1333500" cy="132873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ong Profile">
    <p:spTree>
      <p:nvGrpSpPr>
        <p:cNvPr id="1" name="Shape 151"/>
        <p:cNvGrpSpPr/>
        <p:nvPr/>
      </p:nvGrpSpPr>
      <p:grpSpPr>
        <a:xfrm>
          <a:off x="0" y="0"/>
          <a:ext cx="0" cy="0"/>
          <a:chOff x="0" y="0"/>
          <a:chExt cx="0" cy="0"/>
        </a:xfrm>
      </p:grpSpPr>
      <p:grpSp>
        <p:nvGrpSpPr>
          <p:cNvPr id="152" name="Shape 152"/>
          <p:cNvGrpSpPr/>
          <p:nvPr/>
        </p:nvGrpSpPr>
        <p:grpSpPr>
          <a:xfrm>
            <a:off x="345857" y="315311"/>
            <a:ext cx="8452287" cy="6099364"/>
            <a:chOff x="345857" y="1867790"/>
            <a:chExt cx="8452287" cy="4250875"/>
          </a:xfrm>
        </p:grpSpPr>
        <p:sp>
          <p:nvSpPr>
            <p:cNvPr id="153" name="Shape 153"/>
            <p:cNvSpPr/>
            <p:nvPr/>
          </p:nvSpPr>
          <p:spPr>
            <a:xfrm rot="5400000">
              <a:off x="4318415" y="1638935"/>
              <a:ext cx="539683" cy="8419773"/>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Shape 154"/>
            <p:cNvSpPr/>
            <p:nvPr/>
          </p:nvSpPr>
          <p:spPr>
            <a:xfrm>
              <a:off x="345857" y="1867790"/>
              <a:ext cx="8452287" cy="4250875"/>
            </a:xfrm>
            <a:prstGeom prst="rect">
              <a:avLst/>
            </a:prstGeom>
            <a:solidFill>
              <a:srgbClr val="EEEDEB"/>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5" name="Shape 155"/>
          <p:cNvSpPr txBox="1"/>
          <p:nvPr/>
        </p:nvSpPr>
        <p:spPr>
          <a:xfrm>
            <a:off x="352783" y="3343860"/>
            <a:ext cx="983033" cy="186204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AFC7CD"/>
              </a:buClr>
              <a:buSzPts val="11500"/>
              <a:buFont typeface="Calibri"/>
              <a:buNone/>
            </a:pPr>
            <a:r>
              <a:rPr lang="en-US" sz="11500" b="1" i="0" u="none" strike="noStrike" cap="none">
                <a:solidFill>
                  <a:srgbClr val="AFC7CD"/>
                </a:solidFill>
                <a:latin typeface="Calibri"/>
                <a:ea typeface="Calibri"/>
                <a:cs typeface="Calibri"/>
                <a:sym typeface="Calibri"/>
              </a:rPr>
              <a:t>“</a:t>
            </a:r>
            <a:endParaRPr/>
          </a:p>
        </p:txBody>
      </p:sp>
      <p:sp>
        <p:nvSpPr>
          <p:cNvPr id="156" name="Shape 156"/>
          <p:cNvSpPr>
            <a:spLocks noGrp="1"/>
          </p:cNvSpPr>
          <p:nvPr>
            <p:ph type="pic" idx="2"/>
          </p:nvPr>
        </p:nvSpPr>
        <p:spPr>
          <a:xfrm>
            <a:off x="630238" y="988575"/>
            <a:ext cx="3070225" cy="2672347"/>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title"/>
          </p:nvPr>
        </p:nvSpPr>
        <p:spPr>
          <a:xfrm>
            <a:off x="630238" y="449645"/>
            <a:ext cx="8027006"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Calibri"/>
              <a:buNone/>
              <a:defRPr sz="2200" b="1" i="0" u="none" strike="noStrike" cap="none">
                <a:solidFill>
                  <a:schemeClr val="accen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58" name="Shape 158"/>
          <p:cNvSpPr txBox="1">
            <a:spLocks noGrp="1"/>
          </p:cNvSpPr>
          <p:nvPr>
            <p:ph type="body" idx="1"/>
          </p:nvPr>
        </p:nvSpPr>
        <p:spPr>
          <a:xfrm>
            <a:off x="4022725" y="863964"/>
            <a:ext cx="4634519" cy="2300630"/>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3"/>
          </p:nvPr>
        </p:nvSpPr>
        <p:spPr>
          <a:xfrm>
            <a:off x="702259" y="3774841"/>
            <a:ext cx="2998205" cy="410882"/>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accent1"/>
              </a:buClr>
              <a:buSzPts val="1800"/>
              <a:buFont typeface="Arial"/>
              <a:buNone/>
              <a:defRPr sz="1800" b="1" i="0" u="none" strike="noStrike" cap="none">
                <a:solidFill>
                  <a:schemeClr val="accent1"/>
                </a:solidFill>
                <a:latin typeface="Calibri"/>
                <a:ea typeface="Calibri"/>
                <a:cs typeface="Calibri"/>
                <a:sym typeface="Calibri"/>
              </a:defRPr>
            </a:lvl1pPr>
            <a:lvl2pPr marL="914400" marR="0" lvl="1"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2pPr>
            <a:lvl3pPr marL="1371600" marR="0" lvl="2"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4pPr>
            <a:lvl5pPr marL="2286000" marR="0" lvl="4" indent="-228600" algn="l" rtl="0">
              <a:lnSpc>
                <a:spcPct val="115000"/>
              </a:lnSpc>
              <a:spcBef>
                <a:spcPts val="12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Long Profile">
    <p:spTree>
      <p:nvGrpSpPr>
        <p:cNvPr id="1" name="Shape 41"/>
        <p:cNvGrpSpPr/>
        <p:nvPr/>
      </p:nvGrpSpPr>
      <p:grpSpPr>
        <a:xfrm>
          <a:off x="0" y="0"/>
          <a:ext cx="0" cy="0"/>
          <a:chOff x="0" y="0"/>
          <a:chExt cx="0" cy="0"/>
        </a:xfrm>
      </p:grpSpPr>
      <p:grpSp>
        <p:nvGrpSpPr>
          <p:cNvPr id="42" name="Shape 42"/>
          <p:cNvGrpSpPr/>
          <p:nvPr/>
        </p:nvGrpSpPr>
        <p:grpSpPr>
          <a:xfrm>
            <a:off x="345857" y="315404"/>
            <a:ext cx="8452283" cy="6099759"/>
            <a:chOff x="345857" y="1867790"/>
            <a:chExt cx="8452283" cy="4251000"/>
          </a:xfrm>
        </p:grpSpPr>
        <p:sp>
          <p:nvSpPr>
            <p:cNvPr id="43" name="Shape 43"/>
            <p:cNvSpPr/>
            <p:nvPr/>
          </p:nvSpPr>
          <p:spPr>
            <a:xfrm rot="5400000">
              <a:off x="4318390" y="1638929"/>
              <a:ext cx="539700" cy="8419800"/>
            </a:xfrm>
            <a:prstGeom prst="moon">
              <a:avLst>
                <a:gd name="adj" fmla="val 73382"/>
              </a:avLst>
            </a:prstGeom>
            <a:solidFill>
              <a:srgbClr val="EFEFEF"/>
            </a:solidFill>
            <a:ln>
              <a:noFill/>
            </a:ln>
            <a:effectLst>
              <a:outerShdw blurRad="355600" dist="165100" dir="5400000" sx="99000" sy="99000" algn="t" rotWithShape="0">
                <a:srgbClr val="000000">
                  <a:alpha val="60000"/>
                </a:srgbClr>
              </a:outerShdw>
            </a:effectLst>
          </p:spPr>
          <p:txBody>
            <a:bodyPr lIns="64275" tIns="32125" rIns="64275" bIns="32125" anchor="ctr" anchorCtr="0">
              <a:noAutofit/>
            </a:bodyPr>
            <a:lstStyle/>
            <a:p>
              <a:pPr marL="0" marR="0" lvl="0" indent="0" algn="ctr" rtl="0">
                <a:lnSpc>
                  <a:spcPct val="100000"/>
                </a:lnSpc>
                <a:spcBef>
                  <a:spcPts val="0"/>
                </a:spcBef>
                <a:spcAft>
                  <a:spcPts val="0"/>
                </a:spcAft>
                <a:buClr>
                  <a:srgbClr val="000000"/>
                </a:buClr>
                <a:buFont typeface="Calibri"/>
                <a:buNone/>
              </a:pPr>
              <a:endParaRPr sz="2500" b="0" i="0" u="none" strike="noStrike" cap="none">
                <a:solidFill>
                  <a:schemeClr val="lt1"/>
                </a:solidFill>
                <a:latin typeface="Calibri"/>
                <a:ea typeface="Calibri"/>
                <a:cs typeface="Calibri"/>
                <a:sym typeface="Calibri"/>
              </a:endParaRPr>
            </a:p>
          </p:txBody>
        </p:sp>
        <p:sp>
          <p:nvSpPr>
            <p:cNvPr id="44" name="Shape 44"/>
            <p:cNvSpPr/>
            <p:nvPr/>
          </p:nvSpPr>
          <p:spPr>
            <a:xfrm>
              <a:off x="345857" y="1867790"/>
              <a:ext cx="8452199" cy="4251000"/>
            </a:xfrm>
            <a:prstGeom prst="rect">
              <a:avLst/>
            </a:prstGeom>
            <a:solidFill>
              <a:srgbClr val="EFEFEF"/>
            </a:solidFill>
            <a:ln>
              <a:noFill/>
            </a:ln>
          </p:spPr>
          <p:txBody>
            <a:bodyPr lIns="64275" tIns="32125" rIns="64275" bIns="32125" anchor="ctr" anchorCtr="0">
              <a:noAutofit/>
            </a:bodyPr>
            <a:lstStyle/>
            <a:p>
              <a:pPr marL="0" marR="0" lvl="0" indent="0" algn="ctr" rtl="0">
                <a:lnSpc>
                  <a:spcPct val="100000"/>
                </a:lnSpc>
                <a:spcBef>
                  <a:spcPts val="0"/>
                </a:spcBef>
                <a:spcAft>
                  <a:spcPts val="0"/>
                </a:spcAft>
                <a:buClr>
                  <a:srgbClr val="000000"/>
                </a:buClr>
                <a:buFont typeface="Calibri"/>
                <a:buNone/>
              </a:pPr>
              <a:endParaRPr sz="2500" b="0" i="0" u="none" strike="noStrike" cap="none">
                <a:solidFill>
                  <a:schemeClr val="lt1"/>
                </a:solidFill>
                <a:latin typeface="Calibri"/>
                <a:ea typeface="Calibri"/>
                <a:cs typeface="Calibri"/>
                <a:sym typeface="Calibri"/>
              </a:endParaRPr>
            </a:p>
          </p:txBody>
        </p:sp>
      </p:grpSp>
      <p:sp>
        <p:nvSpPr>
          <p:cNvPr id="45" name="Shape 45"/>
          <p:cNvSpPr txBox="1">
            <a:spLocks noGrp="1"/>
          </p:cNvSpPr>
          <p:nvPr>
            <p:ph type="title"/>
          </p:nvPr>
        </p:nvSpPr>
        <p:spPr>
          <a:xfrm>
            <a:off x="630237" y="449645"/>
            <a:ext cx="8027099" cy="430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1"/>
              </a:buClr>
              <a:buFont typeface="Calibri"/>
              <a:buNone/>
              <a:defRPr sz="2200" b="1" i="0" u="none" strike="noStrike" cap="none">
                <a:solidFill>
                  <a:schemeClr val="accent1"/>
                </a:solidFill>
                <a:latin typeface="Calibri"/>
                <a:ea typeface="Calibri"/>
                <a:cs typeface="Calibri"/>
                <a:sym typeface="Calibri"/>
              </a:defRPr>
            </a:lvl1pPr>
            <a:lvl2pPr lvl="1" indent="0">
              <a:spcBef>
                <a:spcPts val="0"/>
              </a:spcBef>
              <a:buFont typeface="Arial"/>
              <a:buNone/>
              <a:defRPr sz="1300"/>
            </a:lvl2pPr>
            <a:lvl3pPr lvl="2" indent="0">
              <a:spcBef>
                <a:spcPts val="0"/>
              </a:spcBef>
              <a:buFont typeface="Arial"/>
              <a:buNone/>
              <a:defRPr sz="1300"/>
            </a:lvl3pPr>
            <a:lvl4pPr lvl="3" indent="0">
              <a:spcBef>
                <a:spcPts val="0"/>
              </a:spcBef>
              <a:buFont typeface="Arial"/>
              <a:buNone/>
              <a:defRPr sz="1300"/>
            </a:lvl4pPr>
            <a:lvl5pPr lvl="4" indent="0">
              <a:spcBef>
                <a:spcPts val="0"/>
              </a:spcBef>
              <a:buFont typeface="Arial"/>
              <a:buNone/>
              <a:defRPr sz="1300"/>
            </a:lvl5pPr>
            <a:lvl6pPr lvl="5" indent="0">
              <a:spcBef>
                <a:spcPts val="0"/>
              </a:spcBef>
              <a:buFont typeface="Arial"/>
              <a:buNone/>
              <a:defRPr sz="1300"/>
            </a:lvl6pPr>
            <a:lvl7pPr lvl="6" indent="0">
              <a:spcBef>
                <a:spcPts val="0"/>
              </a:spcBef>
              <a:buFont typeface="Arial"/>
              <a:buNone/>
              <a:defRPr sz="1300"/>
            </a:lvl7pPr>
            <a:lvl8pPr lvl="7" indent="0">
              <a:spcBef>
                <a:spcPts val="0"/>
              </a:spcBef>
              <a:buFont typeface="Arial"/>
              <a:buNone/>
              <a:defRPr sz="1300"/>
            </a:lvl8pPr>
            <a:lvl9pPr lvl="8" indent="0">
              <a:spcBef>
                <a:spcPts val="0"/>
              </a:spcBef>
              <a:buFont typeface="Arial"/>
              <a:buNone/>
              <a:defRPr sz="1300"/>
            </a:lvl9pPr>
          </a:lstStyle>
          <a:p>
            <a:endParaRPr/>
          </a:p>
        </p:txBody>
      </p:sp>
      <p:sp>
        <p:nvSpPr>
          <p:cNvPr id="46" name="Shape 46"/>
          <p:cNvSpPr txBox="1">
            <a:spLocks noGrp="1"/>
          </p:cNvSpPr>
          <p:nvPr>
            <p:ph type="body" idx="1"/>
          </p:nvPr>
        </p:nvSpPr>
        <p:spPr>
          <a:xfrm>
            <a:off x="2390400" y="1318850"/>
            <a:ext cx="6266700" cy="18683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200"/>
              </a:spcAft>
              <a:buClr>
                <a:schemeClr val="dk1"/>
              </a:buClr>
              <a:buFont typeface="Arial"/>
              <a:buNone/>
              <a:defRPr sz="1800" b="0" i="0" u="none" strike="noStrike" cap="none">
                <a:solidFill>
                  <a:schemeClr val="dk1"/>
                </a:solidFill>
                <a:latin typeface="Calibri"/>
                <a:ea typeface="Calibri"/>
                <a:cs typeface="Calibri"/>
                <a:sym typeface="Calibri"/>
              </a:defRPr>
            </a:lvl1pPr>
            <a:lvl2pPr marL="736600" marR="0" lvl="1" indent="889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1143000" marR="0" lvl="2" indent="1397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397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397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270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270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100000"/>
              </a:lnSpc>
              <a:spcBef>
                <a:spcPts val="4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7487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313341" y="1327150"/>
            <a:ext cx="8517319" cy="1979068"/>
          </a:xfrm>
          <a:prstGeom prst="rect">
            <a:avLst/>
          </a:prstGeom>
          <a:noFill/>
          <a:ln>
            <a:noFill/>
          </a:ln>
        </p:spPr>
        <p:txBody>
          <a:bodyPr wrap="square" lIns="91425" tIns="91425" rIns="91425" bIns="91425" anchor="t" anchorCtr="0"/>
          <a:lstStyle>
            <a:lvl1pPr marL="457200" marR="0" lvl="0" indent="-228600" algn="l" rtl="0">
              <a:lnSpc>
                <a:spcPct val="114000"/>
              </a:lnSpc>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342900" algn="l" rtl="0">
              <a:lnSpc>
                <a:spcPct val="114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4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4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Long Profile 1">
    <p:spTree>
      <p:nvGrpSpPr>
        <p:cNvPr id="1" name="Shape 36"/>
        <p:cNvGrpSpPr/>
        <p:nvPr/>
      </p:nvGrpSpPr>
      <p:grpSpPr>
        <a:xfrm>
          <a:off x="0" y="0"/>
          <a:ext cx="0" cy="0"/>
          <a:chOff x="0" y="0"/>
          <a:chExt cx="0" cy="0"/>
        </a:xfrm>
      </p:grpSpPr>
      <p:grpSp>
        <p:nvGrpSpPr>
          <p:cNvPr id="37" name="Shape 37"/>
          <p:cNvGrpSpPr/>
          <p:nvPr/>
        </p:nvGrpSpPr>
        <p:grpSpPr>
          <a:xfrm>
            <a:off x="345857" y="315405"/>
            <a:ext cx="8452285" cy="6099759"/>
            <a:chOff x="345857" y="1867790"/>
            <a:chExt cx="8452285" cy="4251000"/>
          </a:xfrm>
        </p:grpSpPr>
        <p:sp>
          <p:nvSpPr>
            <p:cNvPr id="38" name="Shape 38"/>
            <p:cNvSpPr/>
            <p:nvPr/>
          </p:nvSpPr>
          <p:spPr>
            <a:xfrm rot="5400000">
              <a:off x="4318392" y="1638929"/>
              <a:ext cx="539700" cy="8419800"/>
            </a:xfrm>
            <a:prstGeom prst="moon">
              <a:avLst>
                <a:gd name="adj" fmla="val 73382"/>
              </a:avLst>
            </a:prstGeom>
            <a:solidFill>
              <a:schemeClr val="accent1"/>
            </a:solidFill>
            <a:ln>
              <a:noFill/>
            </a:ln>
            <a:effectLst>
              <a:outerShdw blurRad="355600" dist="165100" dir="5400000" sx="99000" sy="99000" algn="t" rotWithShape="0">
                <a:srgbClr val="000000">
                  <a:alpha val="60000"/>
                </a:srgbClr>
              </a:outerShdw>
            </a:effectLst>
          </p:spPr>
          <p:txBody>
            <a:bodyPr lIns="64275" tIns="32125" rIns="64275" bIns="32125" anchor="ctr" anchorCtr="0">
              <a:noAutofit/>
            </a:bodyPr>
            <a:lstStyle/>
            <a:p>
              <a:pPr marL="0" marR="0" lvl="0" indent="0" algn="ctr" rtl="0">
                <a:lnSpc>
                  <a:spcPct val="100000"/>
                </a:lnSpc>
                <a:spcBef>
                  <a:spcPts val="0"/>
                </a:spcBef>
                <a:spcAft>
                  <a:spcPts val="0"/>
                </a:spcAft>
                <a:buClr>
                  <a:srgbClr val="000000"/>
                </a:buClr>
                <a:buFont typeface="Calibri"/>
                <a:buNone/>
              </a:pPr>
              <a:endParaRPr sz="2500" b="0" i="0" u="none" strike="noStrike" cap="none">
                <a:solidFill>
                  <a:schemeClr val="lt1"/>
                </a:solidFill>
                <a:latin typeface="Calibri"/>
                <a:ea typeface="Calibri"/>
                <a:cs typeface="Calibri"/>
                <a:sym typeface="Calibri"/>
              </a:endParaRPr>
            </a:p>
          </p:txBody>
        </p:sp>
        <p:sp>
          <p:nvSpPr>
            <p:cNvPr id="39" name="Shape 39"/>
            <p:cNvSpPr/>
            <p:nvPr/>
          </p:nvSpPr>
          <p:spPr>
            <a:xfrm>
              <a:off x="345857" y="1867790"/>
              <a:ext cx="8452199" cy="4251000"/>
            </a:xfrm>
            <a:prstGeom prst="rect">
              <a:avLst/>
            </a:prstGeom>
            <a:solidFill>
              <a:schemeClr val="accent1"/>
            </a:solidFill>
            <a:ln>
              <a:noFill/>
            </a:ln>
          </p:spPr>
          <p:txBody>
            <a:bodyPr lIns="64275" tIns="32125" rIns="64275" bIns="32125" anchor="ctr" anchorCtr="0">
              <a:noAutofit/>
            </a:bodyPr>
            <a:lstStyle/>
            <a:p>
              <a:pPr marL="0" marR="0" lvl="0" indent="0" algn="ctr" rtl="0">
                <a:lnSpc>
                  <a:spcPct val="100000"/>
                </a:lnSpc>
                <a:spcBef>
                  <a:spcPts val="0"/>
                </a:spcBef>
                <a:spcAft>
                  <a:spcPts val="0"/>
                </a:spcAft>
                <a:buClr>
                  <a:srgbClr val="000000"/>
                </a:buClr>
                <a:buFont typeface="Calibri"/>
                <a:buNone/>
              </a:pPr>
              <a:endParaRPr sz="2500" b="0" i="0" u="none" strike="noStrike" cap="none">
                <a:solidFill>
                  <a:schemeClr val="lt1"/>
                </a:solidFill>
                <a:latin typeface="Calibri"/>
                <a:ea typeface="Calibri"/>
                <a:cs typeface="Calibri"/>
                <a:sym typeface="Calibri"/>
              </a:endParaRPr>
            </a:p>
          </p:txBody>
        </p:sp>
      </p:grpSp>
      <p:sp>
        <p:nvSpPr>
          <p:cNvPr id="40" name="Shape 40"/>
          <p:cNvSpPr txBox="1">
            <a:spLocks noGrp="1"/>
          </p:cNvSpPr>
          <p:nvPr>
            <p:ph type="title"/>
          </p:nvPr>
        </p:nvSpPr>
        <p:spPr>
          <a:xfrm>
            <a:off x="630237" y="1603620"/>
            <a:ext cx="8027099" cy="430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FFFFFF"/>
              </a:buClr>
              <a:buFont typeface="Calibri"/>
              <a:buNone/>
              <a:defRPr sz="3400" b="1" i="0" u="none" strike="noStrike" cap="none">
                <a:solidFill>
                  <a:srgbClr val="FFFFFF"/>
                </a:solidFill>
                <a:latin typeface="Calibri"/>
                <a:ea typeface="Calibri"/>
                <a:cs typeface="Calibri"/>
                <a:sym typeface="Calibri"/>
              </a:defRPr>
            </a:lvl1pPr>
            <a:lvl2pPr lvl="1" indent="0" rtl="0">
              <a:spcBef>
                <a:spcPts val="0"/>
              </a:spcBef>
              <a:buClr>
                <a:srgbClr val="FFFFFF"/>
              </a:buClr>
              <a:buFont typeface="Arial"/>
              <a:buNone/>
              <a:defRPr sz="3400">
                <a:solidFill>
                  <a:srgbClr val="FFFFFF"/>
                </a:solidFill>
              </a:defRPr>
            </a:lvl2pPr>
            <a:lvl3pPr lvl="2" indent="0" rtl="0">
              <a:spcBef>
                <a:spcPts val="0"/>
              </a:spcBef>
              <a:buClr>
                <a:srgbClr val="FFFFFF"/>
              </a:buClr>
              <a:buFont typeface="Arial"/>
              <a:buNone/>
              <a:defRPr sz="3400">
                <a:solidFill>
                  <a:srgbClr val="FFFFFF"/>
                </a:solidFill>
              </a:defRPr>
            </a:lvl3pPr>
            <a:lvl4pPr lvl="3" indent="0" rtl="0">
              <a:spcBef>
                <a:spcPts val="0"/>
              </a:spcBef>
              <a:buClr>
                <a:srgbClr val="FFFFFF"/>
              </a:buClr>
              <a:buFont typeface="Arial"/>
              <a:buNone/>
              <a:defRPr sz="3400">
                <a:solidFill>
                  <a:srgbClr val="FFFFFF"/>
                </a:solidFill>
              </a:defRPr>
            </a:lvl4pPr>
            <a:lvl5pPr lvl="4" indent="0" rtl="0">
              <a:spcBef>
                <a:spcPts val="0"/>
              </a:spcBef>
              <a:buClr>
                <a:srgbClr val="FFFFFF"/>
              </a:buClr>
              <a:buFont typeface="Arial"/>
              <a:buNone/>
              <a:defRPr sz="3400">
                <a:solidFill>
                  <a:srgbClr val="FFFFFF"/>
                </a:solidFill>
              </a:defRPr>
            </a:lvl5pPr>
            <a:lvl6pPr lvl="5" indent="0" rtl="0">
              <a:spcBef>
                <a:spcPts val="0"/>
              </a:spcBef>
              <a:buClr>
                <a:srgbClr val="FFFFFF"/>
              </a:buClr>
              <a:buFont typeface="Arial"/>
              <a:buNone/>
              <a:defRPr sz="3400">
                <a:solidFill>
                  <a:srgbClr val="FFFFFF"/>
                </a:solidFill>
              </a:defRPr>
            </a:lvl6pPr>
            <a:lvl7pPr lvl="6" indent="0" rtl="0">
              <a:spcBef>
                <a:spcPts val="0"/>
              </a:spcBef>
              <a:buClr>
                <a:srgbClr val="FFFFFF"/>
              </a:buClr>
              <a:buFont typeface="Arial"/>
              <a:buNone/>
              <a:defRPr sz="3400">
                <a:solidFill>
                  <a:srgbClr val="FFFFFF"/>
                </a:solidFill>
              </a:defRPr>
            </a:lvl7pPr>
            <a:lvl8pPr lvl="7" indent="0" rtl="0">
              <a:spcBef>
                <a:spcPts val="0"/>
              </a:spcBef>
              <a:buClr>
                <a:srgbClr val="FFFFFF"/>
              </a:buClr>
              <a:buFont typeface="Arial"/>
              <a:buNone/>
              <a:defRPr sz="3400">
                <a:solidFill>
                  <a:srgbClr val="FFFFFF"/>
                </a:solidFill>
              </a:defRPr>
            </a:lvl8pPr>
            <a:lvl9pPr lvl="8" indent="0" rtl="0">
              <a:spcBef>
                <a:spcPts val="0"/>
              </a:spcBef>
              <a:buClr>
                <a:srgbClr val="FFFFFF"/>
              </a:buClr>
              <a:buFont typeface="Arial"/>
              <a:buNone/>
              <a:defRPr sz="3400">
                <a:solidFill>
                  <a:srgbClr val="FFFFFF"/>
                </a:solidFill>
              </a:defRPr>
            </a:lvl9pPr>
          </a:lstStyle>
          <a:p>
            <a:endParaRPr/>
          </a:p>
        </p:txBody>
      </p:sp>
    </p:spTree>
    <p:extLst>
      <p:ext uri="{BB962C8B-B14F-4D97-AF65-F5344CB8AC3E}">
        <p14:creationId xmlns:p14="http://schemas.microsoft.com/office/powerpoint/2010/main" val="2847893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05600" y="6248400"/>
            <a:ext cx="2133600" cy="365125"/>
          </a:xfrm>
          <a:prstGeom prst="rect">
            <a:avLst/>
          </a:prstGeom>
        </p:spPr>
        <p:txBody>
          <a:bodyPr/>
          <a:lstStyle>
            <a:lvl1pPr>
              <a:defRPr>
                <a:solidFill>
                  <a:schemeClr val="bg1"/>
                </a:solidFill>
              </a:defRPr>
            </a:lvl1pPr>
          </a:lstStyle>
          <a:p>
            <a:fld id="{A044FC0D-1AFA-4C5F-837E-38951AE5827B}" type="slidenum">
              <a:rPr lang="en-US" smtClean="0"/>
              <a:pPr/>
              <a:t>‹#›</a:t>
            </a:fld>
            <a:endParaRPr lang="en-US" dirty="0"/>
          </a:p>
        </p:txBody>
      </p:sp>
    </p:spTree>
    <p:extLst>
      <p:ext uri="{BB962C8B-B14F-4D97-AF65-F5344CB8AC3E}">
        <p14:creationId xmlns:p14="http://schemas.microsoft.com/office/powerpoint/2010/main" val="169898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Long Profile">
    <p:spTree>
      <p:nvGrpSpPr>
        <p:cNvPr id="1" name="Shape 28"/>
        <p:cNvGrpSpPr/>
        <p:nvPr/>
      </p:nvGrpSpPr>
      <p:grpSpPr>
        <a:xfrm>
          <a:off x="0" y="0"/>
          <a:ext cx="0" cy="0"/>
          <a:chOff x="0" y="0"/>
          <a:chExt cx="0" cy="0"/>
        </a:xfrm>
      </p:grpSpPr>
      <p:grpSp>
        <p:nvGrpSpPr>
          <p:cNvPr id="29" name="Shape 29"/>
          <p:cNvGrpSpPr/>
          <p:nvPr/>
        </p:nvGrpSpPr>
        <p:grpSpPr>
          <a:xfrm>
            <a:off x="345857" y="315310"/>
            <a:ext cx="8452287" cy="6099361"/>
            <a:chOff x="345857" y="1867790"/>
            <a:chExt cx="8452287" cy="4250872"/>
          </a:xfrm>
        </p:grpSpPr>
        <p:sp>
          <p:nvSpPr>
            <p:cNvPr id="30" name="Shape 30"/>
            <p:cNvSpPr/>
            <p:nvPr/>
          </p:nvSpPr>
          <p:spPr>
            <a:xfrm rot="5400000">
              <a:off x="4318413" y="1638934"/>
              <a:ext cx="539682" cy="8419773"/>
            </a:xfrm>
            <a:prstGeom prst="moon">
              <a:avLst>
                <a:gd name="adj" fmla="val 73382"/>
              </a:avLst>
            </a:prstGeom>
            <a:solidFill>
              <a:schemeClr val="lt1"/>
            </a:solidFill>
            <a:ln>
              <a:noFill/>
            </a:ln>
            <a:effectLst>
              <a:outerShdw blurRad="355600" dist="165100" dir="5400000" sx="99000" sy="99000" algn="t" rotWithShape="0">
                <a:srgbClr val="000000">
                  <a:alpha val="600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1" name="Shape 31"/>
            <p:cNvSpPr/>
            <p:nvPr/>
          </p:nvSpPr>
          <p:spPr>
            <a:xfrm>
              <a:off x="345857" y="1867790"/>
              <a:ext cx="8452287" cy="4250872"/>
            </a:xfrm>
            <a:prstGeom prst="rect">
              <a:avLst/>
            </a:prstGeom>
            <a:solidFill>
              <a:srgbClr val="EEEDE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grpSp>
      <p:sp>
        <p:nvSpPr>
          <p:cNvPr id="32" name="Shape 32"/>
          <p:cNvSpPr txBox="1">
            <a:spLocks noGrp="1"/>
          </p:cNvSpPr>
          <p:nvPr>
            <p:ph type="title"/>
          </p:nvPr>
        </p:nvSpPr>
        <p:spPr>
          <a:xfrm>
            <a:off x="630237" y="449645"/>
            <a:ext cx="8027006" cy="430886"/>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1"/>
              </a:buClr>
              <a:buFont typeface="Calibri"/>
              <a:buNone/>
              <a:defRPr sz="2200" b="1" i="0" u="none" strike="noStrike" cap="none">
                <a:solidFill>
                  <a:schemeClr val="accent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2637701" y="1226650"/>
            <a:ext cx="6019500" cy="2300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200"/>
              </a:spcAft>
              <a:buClr>
                <a:schemeClr val="dk1"/>
              </a:buClr>
              <a:buFont typeface="Arial"/>
              <a:buNone/>
              <a:defRPr sz="1800" b="0" i="0" u="none" strike="noStrike" cap="none">
                <a:solidFill>
                  <a:schemeClr val="dk1"/>
                </a:solidFill>
                <a:latin typeface="Calibri"/>
                <a:ea typeface="Calibri"/>
                <a:cs typeface="Calibri"/>
                <a:sym typeface="Calibri"/>
              </a:defRPr>
            </a:lvl1pPr>
            <a:lvl2pPr marL="742950" marR="0" lvl="1" indent="5715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0"/>
              </a:spcBef>
              <a:spcAft>
                <a:spcPts val="120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2034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Divider Title and Sub-head">
    <p:spTree>
      <p:nvGrpSpPr>
        <p:cNvPr id="1" name="Shape 39"/>
        <p:cNvGrpSpPr/>
        <p:nvPr/>
      </p:nvGrpSpPr>
      <p:grpSpPr>
        <a:xfrm>
          <a:off x="0" y="0"/>
          <a:ext cx="0" cy="0"/>
          <a:chOff x="0" y="0"/>
          <a:chExt cx="0" cy="0"/>
        </a:xfrm>
      </p:grpSpPr>
      <p:sp>
        <p:nvSpPr>
          <p:cNvPr id="40" name="Shape 40"/>
          <p:cNvSpPr/>
          <p:nvPr/>
        </p:nvSpPr>
        <p:spPr>
          <a:xfrm rot="5400000">
            <a:off x="4083152" y="1555497"/>
            <a:ext cx="977697" cy="8413847"/>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Shape 41"/>
          <p:cNvSpPr>
            <a:spLocks noGrp="1"/>
          </p:cNvSpPr>
          <p:nvPr>
            <p:ph type="pic" idx="2"/>
          </p:nvPr>
        </p:nvSpPr>
        <p:spPr>
          <a:xfrm>
            <a:off x="0" y="0"/>
            <a:ext cx="4959350" cy="595153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Shape 42"/>
          <p:cNvSpPr>
            <a:spLocks noGrp="1"/>
          </p:cNvSpPr>
          <p:nvPr>
            <p:ph type="pic" idx="3"/>
          </p:nvPr>
        </p:nvSpPr>
        <p:spPr>
          <a:xfrm>
            <a:off x="5105400" y="0"/>
            <a:ext cx="4038600" cy="595153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Shape 43"/>
          <p:cNvSpPr>
            <a:spLocks noGrp="1"/>
          </p:cNvSpPr>
          <p:nvPr>
            <p:ph type="pic" idx="4"/>
          </p:nvPr>
        </p:nvSpPr>
        <p:spPr>
          <a:xfrm>
            <a:off x="348019" y="3848669"/>
            <a:ext cx="8447963" cy="2429895"/>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title"/>
          </p:nvPr>
        </p:nvSpPr>
        <p:spPr>
          <a:xfrm>
            <a:off x="1917511" y="4067306"/>
            <a:ext cx="5308978" cy="488855"/>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accent1"/>
              </a:buClr>
              <a:buSzPts val="1400"/>
              <a:buFont typeface="Calibri"/>
              <a:buNone/>
              <a:defRPr sz="2400" b="1" i="0" u="none" strike="noStrike" cap="none">
                <a:solidFill>
                  <a:schemeClr val="accent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5" name="Shape 45"/>
          <p:cNvSpPr txBox="1">
            <a:spLocks noGrp="1"/>
          </p:cNvSpPr>
          <p:nvPr>
            <p:ph type="body" idx="1"/>
          </p:nvPr>
        </p:nvSpPr>
        <p:spPr>
          <a:xfrm>
            <a:off x="566382" y="4565859"/>
            <a:ext cx="8011236" cy="408125"/>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Paper bottom">
    <p:spTree>
      <p:nvGrpSpPr>
        <p:cNvPr id="1" name="Shape 46"/>
        <p:cNvGrpSpPr/>
        <p:nvPr/>
      </p:nvGrpSpPr>
      <p:grpSpPr>
        <a:xfrm>
          <a:off x="0" y="0"/>
          <a:ext cx="0" cy="0"/>
          <a:chOff x="0" y="0"/>
          <a:chExt cx="0" cy="0"/>
        </a:xfrm>
      </p:grpSpPr>
      <p:sp>
        <p:nvSpPr>
          <p:cNvPr id="47" name="Shape 47"/>
          <p:cNvSpPr/>
          <p:nvPr/>
        </p:nvSpPr>
        <p:spPr>
          <a:xfrm rot="-5400000">
            <a:off x="4285367" y="1367405"/>
            <a:ext cx="575100" cy="9142200"/>
          </a:xfrm>
          <a:prstGeom prst="moon">
            <a:avLst>
              <a:gd name="adj" fmla="val 84084"/>
            </a:avLst>
          </a:prstGeom>
          <a:solidFill>
            <a:schemeClr val="lt1"/>
          </a:solidFill>
          <a:ln>
            <a:noFill/>
          </a:ln>
          <a:effectLst>
            <a:outerShdw blurRad="355600" dist="165100" dir="5400000" sx="99000" sy="99000" algn="t" rotWithShape="0">
              <a:srgbClr val="000000">
                <a:alpha val="60000"/>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8" name="Shape 48"/>
          <p:cNvSpPr/>
          <p:nvPr/>
        </p:nvSpPr>
        <p:spPr>
          <a:xfrm>
            <a:off x="1814" y="5075392"/>
            <a:ext cx="9142200" cy="1308900"/>
          </a:xfrm>
          <a:prstGeom prst="rect">
            <a:avLst/>
          </a:prstGeom>
          <a:solidFill>
            <a:srgbClr val="EEEDEB"/>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 name="Shape 49"/>
          <p:cNvSpPr txBox="1">
            <a:spLocks noGrp="1"/>
          </p:cNvSpPr>
          <p:nvPr>
            <p:ph type="title"/>
          </p:nvPr>
        </p:nvSpPr>
        <p:spPr>
          <a:xfrm>
            <a:off x="313340" y="233694"/>
            <a:ext cx="8517300" cy="4308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 name="Shape 50"/>
          <p:cNvSpPr txBox="1">
            <a:spLocks noGrp="1"/>
          </p:cNvSpPr>
          <p:nvPr>
            <p:ph type="body" idx="1"/>
          </p:nvPr>
        </p:nvSpPr>
        <p:spPr>
          <a:xfrm>
            <a:off x="312737" y="5345112"/>
            <a:ext cx="8642400" cy="400200"/>
          </a:xfrm>
          <a:prstGeom prst="rect">
            <a:avLst/>
          </a:prstGeom>
          <a:noFill/>
          <a:ln>
            <a:noFill/>
          </a:ln>
        </p:spPr>
        <p:txBody>
          <a:bodyPr wrap="square" lIns="91425" tIns="91425" rIns="91425" bIns="91425" anchor="t" anchorCtr="0"/>
          <a:lstStyle>
            <a:lvl1pPr marL="457200" marR="0" lvl="0" indent="-228600" algn="l" rtl="0">
              <a:lnSpc>
                <a:spcPct val="100000"/>
              </a:lnSpc>
              <a:spcBef>
                <a:spcPts val="0"/>
              </a:spcBef>
              <a:spcAft>
                <a:spcPts val="0"/>
              </a:spcAft>
              <a:buClr>
                <a:schemeClr val="accent4"/>
              </a:buClr>
              <a:buSzPts val="1800"/>
              <a:buFont typeface="Arial"/>
              <a:buNone/>
              <a:defRPr sz="2000" b="1" i="0" u="none" strike="noStrike" cap="none">
                <a:solidFill>
                  <a:schemeClr val="accent4"/>
                </a:solidFill>
                <a:latin typeface="Calibri"/>
                <a:ea typeface="Calibri"/>
                <a:cs typeface="Calibri"/>
                <a:sym typeface="Calibri"/>
              </a:defRPr>
            </a:lvl1pPr>
            <a:lvl2pPr marL="914400" marR="0" lvl="1" indent="-228600" algn="l" rtl="0">
              <a:lnSpc>
                <a:spcPct val="115000"/>
              </a:lnSpc>
              <a:spcBef>
                <a:spcPts val="12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aper Left">
    <p:spTree>
      <p:nvGrpSpPr>
        <p:cNvPr id="1" name="Shape 51"/>
        <p:cNvGrpSpPr/>
        <p:nvPr/>
      </p:nvGrpSpPr>
      <p:grpSpPr>
        <a:xfrm>
          <a:off x="0" y="0"/>
          <a:ext cx="0" cy="0"/>
          <a:chOff x="0" y="0"/>
          <a:chExt cx="0" cy="0"/>
        </a:xfrm>
      </p:grpSpPr>
      <p:grpSp>
        <p:nvGrpSpPr>
          <p:cNvPr id="52" name="Shape 52"/>
          <p:cNvGrpSpPr/>
          <p:nvPr/>
        </p:nvGrpSpPr>
        <p:grpSpPr>
          <a:xfrm>
            <a:off x="313342" y="1279851"/>
            <a:ext cx="4211361" cy="5215537"/>
            <a:chOff x="422088" y="1674192"/>
            <a:chExt cx="4007888" cy="4447103"/>
          </a:xfrm>
        </p:grpSpPr>
        <p:sp>
          <p:nvSpPr>
            <p:cNvPr id="53" name="Shape 53"/>
            <p:cNvSpPr/>
            <p:nvPr/>
          </p:nvSpPr>
          <p:spPr>
            <a:xfrm rot="5400000">
              <a:off x="1800364" y="3577676"/>
              <a:ext cx="1232143" cy="3855094"/>
            </a:xfrm>
            <a:prstGeom prst="moon">
              <a:avLst>
                <a:gd name="adj" fmla="val 73382"/>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 name="Shape 54"/>
            <p:cNvSpPr/>
            <p:nvPr/>
          </p:nvSpPr>
          <p:spPr>
            <a:xfrm>
              <a:off x="422088" y="1674192"/>
              <a:ext cx="4007888" cy="4447102"/>
            </a:xfrm>
            <a:prstGeom prst="rect">
              <a:avLst/>
            </a:prstGeom>
            <a:solidFill>
              <a:srgbClr val="EEEDEB"/>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55" name="Shape 55"/>
          <p:cNvSpPr txBox="1">
            <a:spLocks noGrp="1"/>
          </p:cNvSpPr>
          <p:nvPr>
            <p:ph type="body" idx="1"/>
          </p:nvPr>
        </p:nvSpPr>
        <p:spPr>
          <a:xfrm>
            <a:off x="4887310" y="1534737"/>
            <a:ext cx="3934250" cy="1992853"/>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1pPr>
            <a:lvl2pPr marL="914400" marR="0" lvl="1" indent="-228600" algn="l" rtl="0">
              <a:lnSpc>
                <a:spcPct val="115000"/>
              </a:lnSpc>
              <a:spcBef>
                <a:spcPts val="1200"/>
              </a:spcBef>
              <a:spcAft>
                <a:spcPts val="0"/>
              </a:spcAft>
              <a:buClr>
                <a:srgbClr val="3C464A"/>
              </a:buClr>
              <a:buSzPts val="1800"/>
              <a:buFont typeface="Arial"/>
              <a:buNone/>
              <a:defRPr sz="1800" b="0" i="0" u="none" strike="noStrike" cap="none">
                <a:solidFill>
                  <a:srgbClr val="3C464A"/>
                </a:solidFill>
                <a:latin typeface="Calibri"/>
                <a:ea typeface="Calibri"/>
                <a:cs typeface="Calibri"/>
                <a:sym typeface="Calibri"/>
              </a:defRPr>
            </a:lvl2pPr>
            <a:lvl3pPr marL="1371600" marR="0" lvl="2"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3pPr>
            <a:lvl4pPr marL="1828800" marR="0" lvl="3"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4pPr>
            <a:lvl5pPr marL="2286000" marR="0" lvl="4" indent="-342900" algn="l" rtl="0">
              <a:lnSpc>
                <a:spcPct val="115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7" name="Shape 57"/>
          <p:cNvSpPr txBox="1">
            <a:spLocks noGrp="1"/>
          </p:cNvSpPr>
          <p:nvPr>
            <p:ph type="body" idx="2"/>
          </p:nvPr>
        </p:nvSpPr>
        <p:spPr>
          <a:xfrm>
            <a:off x="545910" y="1488799"/>
            <a:ext cx="3695013" cy="2149523"/>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536302" y="6333134"/>
            <a:ext cx="548700" cy="5247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and Image">
    <p:spTree>
      <p:nvGrpSpPr>
        <p:cNvPr id="1" name="Shape 60"/>
        <p:cNvGrpSpPr/>
        <p:nvPr/>
      </p:nvGrpSpPr>
      <p:grpSpPr>
        <a:xfrm>
          <a:off x="0" y="0"/>
          <a:ext cx="0" cy="0"/>
          <a:chOff x="0" y="0"/>
          <a:chExt cx="0" cy="0"/>
        </a:xfrm>
      </p:grpSpPr>
      <p:sp>
        <p:nvSpPr>
          <p:cNvPr id="61" name="Shape 61"/>
          <p:cNvSpPr/>
          <p:nvPr/>
        </p:nvSpPr>
        <p:spPr>
          <a:xfrm rot="5400000">
            <a:off x="6918484" y="4332704"/>
            <a:ext cx="575068" cy="3357347"/>
          </a:xfrm>
          <a:prstGeom prst="moon">
            <a:avLst>
              <a:gd name="adj" fmla="val 65098"/>
            </a:avLst>
          </a:prstGeom>
          <a:solidFill>
            <a:schemeClr val="lt1"/>
          </a:solidFill>
          <a:ln>
            <a:noFill/>
          </a:ln>
          <a:effectLst>
            <a:outerShdw blurRad="355600" dist="165100" dir="5400000" sx="91000" sy="91000" algn="t" rotWithShape="0">
              <a:srgbClr val="000000">
                <a:alpha val="5137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Shape 62"/>
          <p:cNvSpPr txBox="1">
            <a:spLocks noGrp="1"/>
          </p:cNvSpPr>
          <p:nvPr>
            <p:ph type="body" idx="1"/>
          </p:nvPr>
        </p:nvSpPr>
        <p:spPr>
          <a:xfrm>
            <a:off x="313341" y="1327150"/>
            <a:ext cx="5077525" cy="723916"/>
          </a:xfrm>
          <a:prstGeom prst="rect">
            <a:avLst/>
          </a:prstGeom>
          <a:noFill/>
          <a:ln>
            <a:noFill/>
          </a:ln>
        </p:spPr>
        <p:txBody>
          <a:bodyPr wrap="square" lIns="91425" tIns="91425" rIns="91425" bIns="91425" anchor="t" anchorCtr="0"/>
          <a:lstStyle>
            <a:lvl1pPr marL="457200" marR="0" lvl="0" indent="-228600" algn="l" rtl="0">
              <a:lnSpc>
                <a:spcPct val="114000"/>
              </a:lnSpc>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114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4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4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4" name="Shape 64"/>
          <p:cNvSpPr>
            <a:spLocks noGrp="1"/>
          </p:cNvSpPr>
          <p:nvPr>
            <p:ph type="pic" idx="2"/>
          </p:nvPr>
        </p:nvSpPr>
        <p:spPr>
          <a:xfrm>
            <a:off x="5581934" y="1327150"/>
            <a:ext cx="3249329" cy="4964468"/>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rogram Continuum">
    <p:spTree>
      <p:nvGrpSpPr>
        <p:cNvPr id="1" name="Shape 65"/>
        <p:cNvGrpSpPr/>
        <p:nvPr/>
      </p:nvGrpSpPr>
      <p:grpSpPr>
        <a:xfrm>
          <a:off x="0" y="0"/>
          <a:ext cx="0" cy="0"/>
          <a:chOff x="0" y="0"/>
          <a:chExt cx="0" cy="0"/>
        </a:xfrm>
      </p:grpSpPr>
      <p:sp>
        <p:nvSpPr>
          <p:cNvPr id="66" name="Shape 66"/>
          <p:cNvSpPr/>
          <p:nvPr/>
        </p:nvSpPr>
        <p:spPr>
          <a:xfrm rot="-5400000">
            <a:off x="4333634" y="-1741823"/>
            <a:ext cx="480363" cy="9144001"/>
          </a:xfrm>
          <a:prstGeom prst="moon">
            <a:avLst>
              <a:gd name="adj" fmla="val 70721"/>
            </a:avLst>
          </a:prstGeom>
          <a:solidFill>
            <a:schemeClr val="lt1"/>
          </a:solidFill>
          <a:ln>
            <a:noFill/>
          </a:ln>
          <a:effectLst>
            <a:outerShdw blurRad="355600" dist="165100" dir="5400000" sx="99000" sy="99000" algn="t" rotWithShape="0">
              <a:srgbClr val="000000">
                <a:alpha val="60392"/>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 name="Shape 67"/>
          <p:cNvPicPr preferRelativeResize="0"/>
          <p:nvPr/>
        </p:nvPicPr>
        <p:blipFill rotWithShape="1">
          <a:blip r:embed="rId2">
            <a:alphaModFix/>
          </a:blip>
          <a:srcRect l="3301" r="38352"/>
          <a:stretch/>
        </p:blipFill>
        <p:spPr>
          <a:xfrm rot="5400000">
            <a:off x="3569660" y="-2369664"/>
            <a:ext cx="2006497" cy="9142187"/>
          </a:xfrm>
          <a:prstGeom prst="rect">
            <a:avLst/>
          </a:prstGeom>
          <a:noFill/>
          <a:ln w="9525" cap="flat" cmpd="sng">
            <a:solidFill>
              <a:srgbClr val="EEEDEB"/>
            </a:solidFill>
            <a:prstDash val="solid"/>
            <a:round/>
            <a:headEnd type="none" w="med" len="med"/>
            <a:tailEnd type="none" w="med" len="med"/>
          </a:ln>
        </p:spPr>
      </p:pic>
      <p:sp>
        <p:nvSpPr>
          <p:cNvPr id="68" name="Shape 68"/>
          <p:cNvSpPr txBox="1">
            <a:spLocks noGrp="1"/>
          </p:cNvSpPr>
          <p:nvPr>
            <p:ph type="body" idx="1"/>
          </p:nvPr>
        </p:nvSpPr>
        <p:spPr>
          <a:xfrm>
            <a:off x="354111" y="3403184"/>
            <a:ext cx="4116634" cy="410882"/>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342900" algn="l" rtl="0">
              <a:lnSpc>
                <a:spcPct val="114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2pPr>
            <a:lvl3pPr marL="1371600" marR="0" lvl="2" indent="-342900" algn="l" rtl="0">
              <a:lnSpc>
                <a:spcPct val="114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3pPr>
            <a:lvl4pPr marL="1828800" marR="0" lvl="3" indent="-342900" algn="l" rtl="0">
              <a:lnSpc>
                <a:spcPct val="114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4pPr>
            <a:lvl5pPr marL="2286000" marR="0" lvl="4" indent="-342900" algn="l" rtl="0">
              <a:lnSpc>
                <a:spcPct val="114000"/>
              </a:lnSpc>
              <a:spcBef>
                <a:spcPts val="1200"/>
              </a:spcBef>
              <a:spcAft>
                <a:spcPts val="0"/>
              </a:spcAft>
              <a:buClr>
                <a:srgbClr val="3C464A"/>
              </a:buClr>
              <a:buSzPts val="1800"/>
              <a:buFont typeface="Arial"/>
              <a:buChar char="•"/>
              <a:defRPr sz="1800" b="0" i="0" u="none" strike="noStrike" cap="none">
                <a:solidFill>
                  <a:srgbClr val="3C464A"/>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2"/>
          </p:nvPr>
        </p:nvSpPr>
        <p:spPr>
          <a:xfrm>
            <a:off x="5833236" y="3403184"/>
            <a:ext cx="3222424" cy="408125"/>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3"/>
          </p:nvPr>
        </p:nvSpPr>
        <p:spPr>
          <a:xfrm>
            <a:off x="5833236" y="4523597"/>
            <a:ext cx="3222424" cy="408125"/>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4"/>
          </p:nvPr>
        </p:nvSpPr>
        <p:spPr>
          <a:xfrm>
            <a:off x="5833236" y="5606338"/>
            <a:ext cx="3222424" cy="408125"/>
          </a:xfrm>
          <a:prstGeom prst="rect">
            <a:avLst/>
          </a:prstGeom>
          <a:noFill/>
          <a:ln>
            <a:noFill/>
          </a:ln>
        </p:spPr>
        <p:txBody>
          <a:bodyPr wrap="square" lIns="91425" tIns="91425" rIns="91425" bIns="91425" anchor="t" anchorCtr="0"/>
          <a:lstStyle>
            <a:lvl1pPr marL="457200" marR="0" lvl="0" indent="-228600" algn="l" rtl="0">
              <a:lnSpc>
                <a:spcPct val="115000"/>
              </a:lnSpc>
              <a:spcBef>
                <a:spcPts val="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2pPr>
            <a:lvl3pPr marL="1371600" marR="0" lvl="2"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3pPr>
            <a:lvl4pPr marL="1828800" marR="0" lvl="3"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115000"/>
              </a:lnSpc>
              <a:spcBef>
                <a:spcPts val="12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Shape 72"/>
          <p:cNvSpPr>
            <a:spLocks noGrp="1"/>
          </p:cNvSpPr>
          <p:nvPr>
            <p:ph type="pic" idx="5"/>
          </p:nvPr>
        </p:nvSpPr>
        <p:spPr>
          <a:xfrm>
            <a:off x="4872916" y="3423442"/>
            <a:ext cx="808984" cy="80911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a:spLocks noGrp="1"/>
          </p:cNvSpPr>
          <p:nvPr>
            <p:ph type="pic" idx="6"/>
          </p:nvPr>
        </p:nvSpPr>
        <p:spPr>
          <a:xfrm>
            <a:off x="4872916" y="5606338"/>
            <a:ext cx="808984" cy="80911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a:spLocks noGrp="1"/>
          </p:cNvSpPr>
          <p:nvPr>
            <p:ph type="pic" idx="7"/>
          </p:nvPr>
        </p:nvSpPr>
        <p:spPr>
          <a:xfrm>
            <a:off x="4872916" y="4523597"/>
            <a:ext cx="808984" cy="809119"/>
          </a:xfrm>
          <a:prstGeom prst="rect">
            <a:avLst/>
          </a:prstGeom>
          <a:noFill/>
          <a:ln>
            <a:noFill/>
          </a:ln>
        </p:spPr>
        <p:txBody>
          <a:bodyPr wrap="square" lIns="91425" tIns="91425" rIns="91425" bIns="91425" anchor="t" anchorCtr="0"/>
          <a:lstStyle>
            <a:lvl1pPr marL="342900" marR="0" lvl="0" indent="-2286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742950" marR="0" lvl="1" indent="-17145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143000" marR="0" lvl="2"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6" name="Shape 76"/>
          <p:cNvSpPr txBox="1"/>
          <p:nvPr/>
        </p:nvSpPr>
        <p:spPr>
          <a:xfrm>
            <a:off x="320421" y="1812342"/>
            <a:ext cx="829457" cy="393954"/>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TEACHER LEADERS</a:t>
            </a:r>
            <a:endParaRPr/>
          </a:p>
        </p:txBody>
      </p:sp>
      <p:sp>
        <p:nvSpPr>
          <p:cNvPr id="77" name="Shape 77"/>
          <p:cNvSpPr txBox="1"/>
          <p:nvPr/>
        </p:nvSpPr>
        <p:spPr>
          <a:xfrm>
            <a:off x="1395421" y="1812343"/>
            <a:ext cx="1317236" cy="393954"/>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INSTRUCTIONAL COACHES</a:t>
            </a:r>
            <a:endParaRPr/>
          </a:p>
        </p:txBody>
      </p:sp>
      <p:sp>
        <p:nvSpPr>
          <p:cNvPr id="78" name="Shape 78"/>
          <p:cNvSpPr txBox="1"/>
          <p:nvPr/>
        </p:nvSpPr>
        <p:spPr>
          <a:xfrm>
            <a:off x="2868213" y="1812343"/>
            <a:ext cx="970815" cy="391517"/>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ASSISTANT PRINCIPALS</a:t>
            </a:r>
            <a:endParaRPr/>
          </a:p>
        </p:txBody>
      </p:sp>
      <p:sp>
        <p:nvSpPr>
          <p:cNvPr id="79" name="Shape 79"/>
          <p:cNvSpPr txBox="1"/>
          <p:nvPr/>
        </p:nvSpPr>
        <p:spPr>
          <a:xfrm>
            <a:off x="4070284" y="1812343"/>
            <a:ext cx="1003433" cy="246221"/>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PRINCIPALS</a:t>
            </a:r>
            <a:endParaRPr/>
          </a:p>
        </p:txBody>
      </p:sp>
      <p:sp>
        <p:nvSpPr>
          <p:cNvPr id="80" name="Shape 80"/>
          <p:cNvSpPr txBox="1"/>
          <p:nvPr/>
        </p:nvSpPr>
        <p:spPr>
          <a:xfrm>
            <a:off x="5109459" y="1812343"/>
            <a:ext cx="1291413" cy="391517"/>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INSTRUCTIONAL TEAMS</a:t>
            </a:r>
            <a:endParaRPr/>
          </a:p>
        </p:txBody>
      </p:sp>
      <p:sp>
        <p:nvSpPr>
          <p:cNvPr id="81" name="Shape 81"/>
          <p:cNvSpPr txBox="1"/>
          <p:nvPr/>
        </p:nvSpPr>
        <p:spPr>
          <a:xfrm>
            <a:off x="6415799" y="1812343"/>
            <a:ext cx="1263102" cy="391517"/>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PRINCIPAL SUPERVISORS</a:t>
            </a:r>
            <a:endParaRPr/>
          </a:p>
        </p:txBody>
      </p:sp>
      <p:sp>
        <p:nvSpPr>
          <p:cNvPr id="82" name="Shape 82"/>
          <p:cNvSpPr txBox="1"/>
          <p:nvPr/>
        </p:nvSpPr>
        <p:spPr>
          <a:xfrm>
            <a:off x="7645024" y="1811818"/>
            <a:ext cx="1428176" cy="391517"/>
          </a:xfrm>
          <a:prstGeom prst="rect">
            <a:avLst/>
          </a:prstGeom>
          <a:noFill/>
          <a:ln>
            <a:noFill/>
          </a:ln>
        </p:spPr>
        <p:txBody>
          <a:bodyPr wrap="square" lIns="91425" tIns="45700" rIns="91425" bIns="45700" anchor="t" anchorCtr="0">
            <a:noAutofit/>
          </a:bodyPr>
          <a:lstStyle/>
          <a:p>
            <a:pPr marL="0" marR="0" lvl="0" indent="0" algn="ctr" rtl="0">
              <a:lnSpc>
                <a:spcPct val="8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DISTRICT ADMINISTRATORS</a:t>
            </a:r>
            <a:endParaRPr/>
          </a:p>
        </p:txBody>
      </p:sp>
      <p:pic>
        <p:nvPicPr>
          <p:cNvPr id="83" name="Shape 83"/>
          <p:cNvPicPr preferRelativeResize="0"/>
          <p:nvPr/>
        </p:nvPicPr>
        <p:blipFill rotWithShape="1">
          <a:blip r:embed="rId3">
            <a:alphaModFix/>
          </a:blip>
          <a:srcRect/>
          <a:stretch/>
        </p:blipFill>
        <p:spPr>
          <a:xfrm>
            <a:off x="6831602" y="1341369"/>
            <a:ext cx="454470" cy="472528"/>
          </a:xfrm>
          <a:prstGeom prst="rect">
            <a:avLst/>
          </a:prstGeom>
          <a:noFill/>
          <a:ln>
            <a:noFill/>
          </a:ln>
        </p:spPr>
      </p:pic>
      <p:pic>
        <p:nvPicPr>
          <p:cNvPr id="84" name="Shape 84"/>
          <p:cNvPicPr preferRelativeResize="0"/>
          <p:nvPr/>
        </p:nvPicPr>
        <p:blipFill rotWithShape="1">
          <a:blip r:embed="rId4">
            <a:alphaModFix/>
          </a:blip>
          <a:srcRect/>
          <a:stretch/>
        </p:blipFill>
        <p:spPr>
          <a:xfrm>
            <a:off x="5552374" y="1392191"/>
            <a:ext cx="421706" cy="421706"/>
          </a:xfrm>
          <a:prstGeom prst="rect">
            <a:avLst/>
          </a:prstGeom>
          <a:noFill/>
          <a:ln>
            <a:noFill/>
          </a:ln>
        </p:spPr>
      </p:pic>
      <p:pic>
        <p:nvPicPr>
          <p:cNvPr id="85" name="Shape 85"/>
          <p:cNvPicPr preferRelativeResize="0"/>
          <p:nvPr/>
        </p:nvPicPr>
        <p:blipFill rotWithShape="1">
          <a:blip r:embed="rId5">
            <a:alphaModFix/>
          </a:blip>
          <a:srcRect/>
          <a:stretch/>
        </p:blipFill>
        <p:spPr>
          <a:xfrm>
            <a:off x="4348931" y="1310977"/>
            <a:ext cx="446138" cy="502920"/>
          </a:xfrm>
          <a:prstGeom prst="rect">
            <a:avLst/>
          </a:prstGeom>
          <a:noFill/>
          <a:ln>
            <a:noFill/>
          </a:ln>
        </p:spPr>
      </p:pic>
      <p:pic>
        <p:nvPicPr>
          <p:cNvPr id="86" name="Shape 86"/>
          <p:cNvPicPr preferRelativeResize="0"/>
          <p:nvPr/>
        </p:nvPicPr>
        <p:blipFill rotWithShape="1">
          <a:blip r:embed="rId6">
            <a:alphaModFix/>
          </a:blip>
          <a:srcRect/>
          <a:stretch/>
        </p:blipFill>
        <p:spPr>
          <a:xfrm>
            <a:off x="3134091" y="1310977"/>
            <a:ext cx="439058" cy="502920"/>
          </a:xfrm>
          <a:prstGeom prst="rect">
            <a:avLst/>
          </a:prstGeom>
          <a:noFill/>
          <a:ln>
            <a:noFill/>
          </a:ln>
        </p:spPr>
      </p:pic>
      <p:pic>
        <p:nvPicPr>
          <p:cNvPr id="87" name="Shape 87"/>
          <p:cNvPicPr preferRelativeResize="0"/>
          <p:nvPr/>
        </p:nvPicPr>
        <p:blipFill rotWithShape="1">
          <a:blip r:embed="rId7">
            <a:alphaModFix/>
          </a:blip>
          <a:srcRect/>
          <a:stretch/>
        </p:blipFill>
        <p:spPr>
          <a:xfrm>
            <a:off x="1825318" y="1310977"/>
            <a:ext cx="457442" cy="502920"/>
          </a:xfrm>
          <a:prstGeom prst="rect">
            <a:avLst/>
          </a:prstGeom>
          <a:noFill/>
          <a:ln>
            <a:noFill/>
          </a:ln>
        </p:spPr>
      </p:pic>
      <p:pic>
        <p:nvPicPr>
          <p:cNvPr id="88" name="Shape 88"/>
          <p:cNvPicPr preferRelativeResize="0"/>
          <p:nvPr/>
        </p:nvPicPr>
        <p:blipFill rotWithShape="1">
          <a:blip r:embed="rId8">
            <a:alphaModFix/>
          </a:blip>
          <a:srcRect/>
          <a:stretch/>
        </p:blipFill>
        <p:spPr>
          <a:xfrm>
            <a:off x="520419" y="1310977"/>
            <a:ext cx="429460" cy="502920"/>
          </a:xfrm>
          <a:prstGeom prst="rect">
            <a:avLst/>
          </a:prstGeom>
          <a:noFill/>
          <a:ln>
            <a:noFill/>
          </a:ln>
        </p:spPr>
      </p:pic>
      <p:pic>
        <p:nvPicPr>
          <p:cNvPr id="89" name="Shape 89"/>
          <p:cNvPicPr preferRelativeResize="0"/>
          <p:nvPr/>
        </p:nvPicPr>
        <p:blipFill rotWithShape="1">
          <a:blip r:embed="rId9">
            <a:alphaModFix/>
          </a:blip>
          <a:srcRect/>
          <a:stretch/>
        </p:blipFill>
        <p:spPr>
          <a:xfrm>
            <a:off x="8186568" y="1341369"/>
            <a:ext cx="345089" cy="5029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2200" b="1"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Shape 11"/>
          <p:cNvSpPr txBox="1">
            <a:spLocks noGrp="1"/>
          </p:cNvSpPr>
          <p:nvPr>
            <p:ph type="body" idx="1"/>
          </p:nvPr>
        </p:nvSpPr>
        <p:spPr>
          <a:xfrm>
            <a:off x="313341" y="1327244"/>
            <a:ext cx="8517319" cy="2300630"/>
          </a:xfrm>
          <a:prstGeom prst="rect">
            <a:avLst/>
          </a:prstGeom>
          <a:noFill/>
          <a:ln>
            <a:noFill/>
          </a:ln>
        </p:spPr>
        <p:txBody>
          <a:bodyPr wrap="square" lIns="91425" tIns="91425" rIns="91425" bIns="91425" anchor="t" anchorCtr="0"/>
          <a:lstStyle>
            <a:lvl1pPr marL="457200" marR="0" lvl="0" indent="-342900" algn="l" rtl="0">
              <a:lnSpc>
                <a:spcPct val="115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15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p:nvPr/>
        </p:nvSpPr>
        <p:spPr>
          <a:xfrm>
            <a:off x="8779650" y="6500164"/>
            <a:ext cx="276010" cy="276010"/>
          </a:xfrm>
          <a:prstGeom prst="rect">
            <a:avLst/>
          </a:prstGeom>
          <a:solidFill>
            <a:srgbClr val="ADA7A4"/>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Shape 13"/>
          <p:cNvSpPr txBox="1"/>
          <p:nvPr/>
        </p:nvSpPr>
        <p:spPr>
          <a:xfrm>
            <a:off x="8689055" y="6500164"/>
            <a:ext cx="457200" cy="2769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200"/>
              <a:buFont typeface="Calibri"/>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9" r:id="rId19"/>
    <p:sldLayoutId id="2147483671" r:id="rId20"/>
    <p:sldLayoutId id="2147483674" r:id="rId21"/>
    <p:sldLayoutId id="214748367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publicagenda.org/files/rolling_up_their_sleev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hyperlink" Target="https://www.youtube.com/watch?v=qmlJ2uFSvMw&amp;list=PL0170183D478BA9A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hyperlink" Target="https://www.youtube.com/watch?v=qmlJ2uFSvMw&amp;list=PL0170183D478BA9A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drive.google.com/file/d/0BwNG9pmb5sZTMUhLRkpPNWFYMFU/view"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8.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Rural Alliance</a:t>
            </a:r>
            <a:br>
              <a:rPr lang="en-US" smtClean="0"/>
            </a:br>
            <a:r>
              <a:rPr lang="en-US" smtClean="0"/>
              <a:t>Spokane, Washington</a:t>
            </a:r>
            <a:br>
              <a:rPr lang="en-US" smtClean="0"/>
            </a:br>
            <a:r>
              <a:rPr lang="en-US" smtClean="0"/>
              <a:t>Leadership Meeting</a:t>
            </a:r>
            <a:endParaRPr lang="en-US" dirty="0"/>
          </a:p>
        </p:txBody>
      </p:sp>
      <p:sp>
        <p:nvSpPr>
          <p:cNvPr id="3" name="Subtitle 2"/>
          <p:cNvSpPr>
            <a:spLocks noGrp="1"/>
          </p:cNvSpPr>
          <p:nvPr>
            <p:ph type="subTitle" idx="1"/>
          </p:nvPr>
        </p:nvSpPr>
        <p:spPr/>
        <p:txBody>
          <a:bodyPr/>
          <a:lstStyle/>
          <a:p>
            <a:pPr lvl="0"/>
            <a:r>
              <a:rPr lang="en-US" smtClean="0"/>
              <a:t>February 12, 2018</a:t>
            </a:r>
            <a:endParaRPr lang="en-US" dirty="0"/>
          </a:p>
        </p:txBody>
      </p:sp>
    </p:spTree>
    <p:extLst>
      <p:ext uri="{BB962C8B-B14F-4D97-AF65-F5344CB8AC3E}">
        <p14:creationId xmlns:p14="http://schemas.microsoft.com/office/powerpoint/2010/main" val="159796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Shape 227"/>
          <p:cNvPicPr preferRelativeResize="0"/>
          <p:nvPr/>
        </p:nvPicPr>
        <p:blipFill>
          <a:blip r:embed="rId3">
            <a:extLst>
              <a:ext uri="{28A0092B-C50C-407E-A947-70E740481C1C}">
                <a14:useLocalDpi xmlns:a14="http://schemas.microsoft.com/office/drawing/2010/main" val="0"/>
              </a:ext>
            </a:extLst>
          </a:blip>
          <a:stretch>
            <a:fillRect/>
          </a:stretch>
        </p:blipFill>
        <p:spPr>
          <a:xfrm>
            <a:off x="0" y="88900"/>
            <a:ext cx="9220200" cy="6146800"/>
          </a:xfrm>
          <a:prstGeom prst="rect">
            <a:avLst/>
          </a:prstGeom>
          <a:noFill/>
          <a:ln>
            <a:noFill/>
          </a:ln>
        </p:spPr>
      </p:pic>
      <p:pic>
        <p:nvPicPr>
          <p:cNvPr id="228" name="Shape 228"/>
          <p:cNvPicPr preferRelativeResize="0">
            <a:picLocks noGrp="1"/>
          </p:cNvPicPr>
          <p:nvPr>
            <p:ph type="pic" idx="4"/>
          </p:nvPr>
        </p:nvPicPr>
        <p:blipFill rotWithShape="1">
          <a:blip r:embed="rId4">
            <a:alphaModFix/>
          </a:blip>
          <a:srcRect/>
          <a:stretch/>
        </p:blipFill>
        <p:spPr>
          <a:xfrm>
            <a:off x="723900" y="5295900"/>
            <a:ext cx="7772400" cy="1125000"/>
          </a:xfrm>
          <a:prstGeom prst="rect">
            <a:avLst/>
          </a:prstGeom>
          <a:noFill/>
          <a:ln>
            <a:noFill/>
          </a:ln>
        </p:spPr>
      </p:pic>
      <p:sp>
        <p:nvSpPr>
          <p:cNvPr id="229" name="Shape 229"/>
          <p:cNvSpPr txBox="1">
            <a:spLocks noGrp="1"/>
          </p:cNvSpPr>
          <p:nvPr>
            <p:ph type="title"/>
          </p:nvPr>
        </p:nvSpPr>
        <p:spPr>
          <a:xfrm>
            <a:off x="990600" y="5493600"/>
            <a:ext cx="7239000" cy="831000"/>
          </a:xfrm>
          <a:prstGeom prst="rect">
            <a:avLst/>
          </a:prstGeom>
          <a:noFill/>
          <a:ln>
            <a:noFill/>
          </a:ln>
        </p:spPr>
        <p:txBody>
          <a:bodyPr wrap="square" lIns="0" tIns="45700" rIns="91425" bIns="45700" anchor="t"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2400" b="1" i="0" u="none" strike="noStrike" cap="none" dirty="0" smtClean="0">
                <a:solidFill>
                  <a:schemeClr val="accent1"/>
                </a:solidFill>
                <a:latin typeface="Calibri"/>
                <a:ea typeface="Calibri"/>
                <a:cs typeface="Calibri"/>
                <a:sym typeface="Calibri"/>
              </a:rPr>
              <a:t>PART I: A BRIEF INTRODUCTION TO NEW LEADERS</a:t>
            </a:r>
            <a:endParaRPr sz="2400" b="1" i="0" u="none" strike="noStrike" cap="none" dirty="0">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313341" y="1327150"/>
            <a:ext cx="8517300" cy="19791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rgbClr val="587F88"/>
              </a:buClr>
              <a:buSzPts val="1800"/>
              <a:buFont typeface="Arial"/>
              <a:buNone/>
            </a:pPr>
            <a:r>
              <a:rPr lang="en-US" sz="1800" b="1" i="0" u="none" strike="noStrike" cap="none" dirty="0">
                <a:solidFill>
                  <a:srgbClr val="587F88"/>
                </a:solidFill>
                <a:latin typeface="Calibri"/>
                <a:ea typeface="Calibri"/>
                <a:cs typeface="Calibri"/>
                <a:sym typeface="Calibri"/>
              </a:rPr>
              <a:t>MISSION</a:t>
            </a:r>
            <a:endParaRPr dirty="0"/>
          </a:p>
          <a:p>
            <a:pPr marL="0" marR="0" lvl="0" indent="0" algn="l" rtl="0">
              <a:lnSpc>
                <a:spcPct val="100000"/>
              </a:lnSpc>
              <a:spcBef>
                <a:spcPts val="0"/>
              </a:spcBef>
              <a:spcAft>
                <a:spcPts val="0"/>
              </a:spcAft>
              <a:buClr>
                <a:srgbClr val="1E2325"/>
              </a:buClr>
              <a:buSzPts val="1800"/>
              <a:buFont typeface="Arial"/>
              <a:buNone/>
            </a:pPr>
            <a:r>
              <a:rPr lang="en-US" sz="1800" b="0" i="0" u="none" strike="noStrike" cap="none" dirty="0">
                <a:solidFill>
                  <a:srgbClr val="1E2325"/>
                </a:solidFill>
                <a:latin typeface="Calibri"/>
                <a:ea typeface="Calibri"/>
                <a:cs typeface="Calibri"/>
                <a:sym typeface="Calibri"/>
              </a:rPr>
              <a:t>Our mission is to ensure high academic achievement for all children, especially students in poverty and students of color, by developing transformational school leaders and advancing the policies and practices that allow great leaders to succeed.</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E2325"/>
              </a:solidFill>
              <a:latin typeface="Calibri"/>
              <a:ea typeface="Calibri"/>
              <a:cs typeface="Calibri"/>
              <a:sym typeface="Calibri"/>
            </a:endParaRPr>
          </a:p>
          <a:p>
            <a:pPr marL="0" marR="0" lvl="0" indent="0" algn="l" rtl="0">
              <a:lnSpc>
                <a:spcPct val="100000"/>
              </a:lnSpc>
              <a:spcBef>
                <a:spcPts val="0"/>
              </a:spcBef>
              <a:spcAft>
                <a:spcPts val="0"/>
              </a:spcAft>
              <a:buClr>
                <a:srgbClr val="587F88"/>
              </a:buClr>
              <a:buSzPts val="1800"/>
              <a:buFont typeface="Arial"/>
              <a:buNone/>
            </a:pPr>
            <a:r>
              <a:rPr lang="en-US" sz="1800" b="1" i="0" u="none" strike="noStrike" cap="none" dirty="0">
                <a:solidFill>
                  <a:srgbClr val="587F88"/>
                </a:solidFill>
                <a:latin typeface="Calibri"/>
                <a:ea typeface="Calibri"/>
                <a:cs typeface="Calibri"/>
                <a:sym typeface="Calibri"/>
              </a:rPr>
              <a:t>VISION</a:t>
            </a:r>
            <a:endParaRPr dirty="0"/>
          </a:p>
          <a:p>
            <a:pPr marL="0" marR="0" lvl="0" indent="0" algn="l" rtl="0">
              <a:lnSpc>
                <a:spcPct val="100000"/>
              </a:lnSpc>
              <a:spcBef>
                <a:spcPts val="0"/>
              </a:spcBef>
              <a:spcAft>
                <a:spcPts val="0"/>
              </a:spcAft>
              <a:buClr>
                <a:srgbClr val="1E2325"/>
              </a:buClr>
              <a:buSzPts val="1800"/>
              <a:buFont typeface="Arial"/>
              <a:buNone/>
            </a:pPr>
            <a:r>
              <a:rPr lang="en-US" sz="1800" b="0" i="0" u="none" strike="noStrike" cap="none" dirty="0">
                <a:solidFill>
                  <a:srgbClr val="1E2325"/>
                </a:solidFill>
                <a:latin typeface="Calibri"/>
                <a:ea typeface="Calibri"/>
                <a:cs typeface="Calibri"/>
                <a:sym typeface="Calibri"/>
              </a:rPr>
              <a:t>We envision a day when there is educational excellence and equity in America – when our country’s public schools ensure that every student is prepared for </a:t>
            </a:r>
            <a:endParaRPr dirty="0"/>
          </a:p>
          <a:p>
            <a:pPr marL="0" marR="0" lvl="0" indent="0" algn="l" rtl="0">
              <a:lnSpc>
                <a:spcPct val="100000"/>
              </a:lnSpc>
              <a:spcBef>
                <a:spcPts val="0"/>
              </a:spcBef>
              <a:spcAft>
                <a:spcPts val="0"/>
              </a:spcAft>
              <a:buClr>
                <a:srgbClr val="1E2325"/>
              </a:buClr>
              <a:buSzPts val="1800"/>
              <a:buFont typeface="Arial"/>
              <a:buNone/>
            </a:pPr>
            <a:r>
              <a:rPr lang="en-US" sz="1800" b="0" i="0" u="none" strike="noStrike" cap="none" dirty="0">
                <a:solidFill>
                  <a:srgbClr val="1E2325"/>
                </a:solidFill>
                <a:latin typeface="Calibri"/>
                <a:ea typeface="Calibri"/>
                <a:cs typeface="Calibri"/>
                <a:sym typeface="Calibri"/>
              </a:rPr>
              <a:t>success in college, careers, and citizenship.</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1E2325"/>
              </a:solidFill>
              <a:latin typeface="Calibri"/>
              <a:ea typeface="Calibri"/>
              <a:cs typeface="Calibri"/>
              <a:sym typeface="Calibri"/>
            </a:endParaRPr>
          </a:p>
          <a:p>
            <a:pPr marL="0" marR="0" lvl="0" indent="0" algn="l" rtl="0">
              <a:lnSpc>
                <a:spcPct val="100000"/>
              </a:lnSpc>
              <a:spcBef>
                <a:spcPts val="0"/>
              </a:spcBef>
              <a:spcAft>
                <a:spcPts val="0"/>
              </a:spcAft>
              <a:buClr>
                <a:srgbClr val="587F88"/>
              </a:buClr>
              <a:buSzPts val="1800"/>
              <a:buFont typeface="Arial"/>
              <a:buNone/>
            </a:pPr>
            <a:r>
              <a:rPr lang="en-US" sz="1800" b="1" i="0" u="none" strike="noStrike" cap="none" dirty="0">
                <a:solidFill>
                  <a:srgbClr val="587F88"/>
                </a:solidFill>
                <a:latin typeface="Calibri"/>
                <a:ea typeface="Calibri"/>
                <a:cs typeface="Calibri"/>
                <a:sym typeface="Calibri"/>
              </a:rPr>
              <a:t>CORE BELIEFS</a:t>
            </a:r>
            <a:endParaRPr dirty="0"/>
          </a:p>
          <a:p>
            <a:pPr marL="285750" marR="0" lvl="0" indent="-285750" algn="l" rtl="0">
              <a:lnSpc>
                <a:spcPct val="100000"/>
              </a:lnSpc>
              <a:spcBef>
                <a:spcPts val="0"/>
              </a:spcBef>
              <a:spcAft>
                <a:spcPts val="0"/>
              </a:spcAft>
              <a:buClr>
                <a:srgbClr val="1E2325"/>
              </a:buClr>
              <a:buSzPts val="1800"/>
              <a:buFont typeface="Arial"/>
              <a:buChar char="•"/>
            </a:pPr>
            <a:r>
              <a:rPr lang="en-US" sz="1800" b="0" i="0" u="none" strike="noStrike" cap="none" dirty="0">
                <a:solidFill>
                  <a:srgbClr val="1E2325"/>
                </a:solidFill>
                <a:latin typeface="Calibri"/>
                <a:ea typeface="Calibri"/>
                <a:cs typeface="Calibri"/>
                <a:sym typeface="Calibri"/>
              </a:rPr>
              <a:t>Every student can achieve at high levels.</a:t>
            </a:r>
            <a:endParaRPr dirty="0"/>
          </a:p>
          <a:p>
            <a:pPr marL="285750" marR="0" lvl="0" indent="-285750" algn="l" rtl="0">
              <a:lnSpc>
                <a:spcPct val="100000"/>
              </a:lnSpc>
              <a:spcBef>
                <a:spcPts val="600"/>
              </a:spcBef>
              <a:spcAft>
                <a:spcPts val="0"/>
              </a:spcAft>
              <a:buClr>
                <a:srgbClr val="1E2325"/>
              </a:buClr>
              <a:buSzPts val="1800"/>
              <a:buFont typeface="Arial"/>
              <a:buChar char="•"/>
            </a:pPr>
            <a:r>
              <a:rPr lang="en-US" sz="1800" b="0" i="0" u="none" strike="noStrike" cap="none" dirty="0">
                <a:solidFill>
                  <a:srgbClr val="1E2325"/>
                </a:solidFill>
                <a:latin typeface="Calibri"/>
                <a:ea typeface="Calibri"/>
                <a:cs typeface="Calibri"/>
                <a:sym typeface="Calibri"/>
              </a:rPr>
              <a:t>All adults must take personal responsibility for student learning and achievement.</a:t>
            </a:r>
            <a:endParaRPr dirty="0"/>
          </a:p>
          <a:p>
            <a:pPr marL="285750" marR="0" lvl="0" indent="-285750" algn="l" rtl="0">
              <a:lnSpc>
                <a:spcPct val="100000"/>
              </a:lnSpc>
              <a:spcBef>
                <a:spcPts val="600"/>
              </a:spcBef>
              <a:spcAft>
                <a:spcPts val="0"/>
              </a:spcAft>
              <a:buClr>
                <a:srgbClr val="1E2325"/>
              </a:buClr>
              <a:buSzPts val="1800"/>
              <a:buFont typeface="Arial"/>
              <a:buChar char="•"/>
            </a:pPr>
            <a:r>
              <a:rPr lang="en-US" sz="1800" b="0" i="0" u="none" strike="noStrike" cap="none" dirty="0">
                <a:solidFill>
                  <a:srgbClr val="1E2325"/>
                </a:solidFill>
                <a:latin typeface="Calibri"/>
                <a:ea typeface="Calibri"/>
                <a:cs typeface="Calibri"/>
                <a:sym typeface="Calibri"/>
              </a:rPr>
              <a:t>Great schools are led by great leaders.</a:t>
            </a:r>
            <a:endParaRPr dirty="0"/>
          </a:p>
          <a:p>
            <a:pPr marL="285750" marR="0" lvl="0" indent="-285750" algn="l" rtl="0">
              <a:lnSpc>
                <a:spcPct val="100000"/>
              </a:lnSpc>
              <a:spcBef>
                <a:spcPts val="600"/>
              </a:spcBef>
              <a:spcAft>
                <a:spcPts val="0"/>
              </a:spcAft>
              <a:buClr>
                <a:srgbClr val="1E2325"/>
              </a:buClr>
              <a:buSzPts val="1800"/>
              <a:buFont typeface="Arial"/>
              <a:buChar char="•"/>
            </a:pPr>
            <a:r>
              <a:rPr lang="en-US" sz="1800" b="0" i="0" u="none" strike="noStrike" cap="none" dirty="0">
                <a:solidFill>
                  <a:srgbClr val="1E2325"/>
                </a:solidFill>
                <a:latin typeface="Calibri"/>
                <a:ea typeface="Calibri"/>
                <a:cs typeface="Calibri"/>
                <a:sym typeface="Calibri"/>
              </a:rPr>
              <a:t>With access to outstanding public education, all students can unlock their fullest potential in the classroom and in life.</a:t>
            </a:r>
            <a:endParaRPr dirty="0"/>
          </a:p>
          <a:p>
            <a:pPr marL="285750" marR="0" lvl="0" indent="-285750" algn="l" rtl="0">
              <a:lnSpc>
                <a:spcPct val="100000"/>
              </a:lnSpc>
              <a:spcBef>
                <a:spcPts val="600"/>
              </a:spcBef>
              <a:spcAft>
                <a:spcPts val="0"/>
              </a:spcAft>
              <a:buClr>
                <a:srgbClr val="1E2325"/>
              </a:buClr>
              <a:buSzPts val="1800"/>
              <a:buFont typeface="Arial"/>
              <a:buChar char="•"/>
            </a:pPr>
            <a:r>
              <a:rPr lang="en-US" sz="1800" b="0" i="0" u="none" strike="noStrike" cap="none" dirty="0">
                <a:solidFill>
                  <a:srgbClr val="1E2325"/>
                </a:solidFill>
                <a:latin typeface="Calibri"/>
                <a:ea typeface="Calibri"/>
                <a:cs typeface="Calibri"/>
                <a:sym typeface="Calibri"/>
              </a:rPr>
              <a:t>Delivering high-quality public education to all students is critical to a just society.</a:t>
            </a:r>
            <a:endParaRPr dirty="0"/>
          </a:p>
          <a:p>
            <a:pPr marL="0" marR="0" lvl="0" indent="0" algn="l" rtl="0">
              <a:lnSpc>
                <a:spcPct val="114000"/>
              </a:lnSpc>
              <a:spcBef>
                <a:spcPts val="0"/>
              </a:spcBef>
              <a:spcAft>
                <a:spcPts val="0"/>
              </a:spcAft>
              <a:buClr>
                <a:schemeClr val="dk1"/>
              </a:buClr>
              <a:buSzPts val="1800"/>
              <a:buFont typeface="Arial"/>
              <a:buNone/>
            </a:pPr>
            <a:endParaRPr sz="1800" b="1" i="0" u="none" strike="noStrike" cap="none" dirty="0">
              <a:solidFill>
                <a:schemeClr val="dk1"/>
              </a:solidFill>
              <a:latin typeface="Calibri"/>
              <a:ea typeface="Calibri"/>
              <a:cs typeface="Calibri"/>
              <a:sym typeface="Calibri"/>
            </a:endParaRPr>
          </a:p>
        </p:txBody>
      </p:sp>
      <p:sp>
        <p:nvSpPr>
          <p:cNvPr id="235" name="Shape 235"/>
          <p:cNvSpPr txBox="1">
            <a:spLocks noGrp="1"/>
          </p:cNvSpPr>
          <p:nvPr>
            <p:ph type="title"/>
          </p:nvPr>
        </p:nvSpPr>
        <p:spPr>
          <a:xfrm>
            <a:off x="313341" y="233694"/>
            <a:ext cx="8517300" cy="430800"/>
          </a:xfrm>
          <a:prstGeom prst="rect">
            <a:avLst/>
          </a:prstGeom>
          <a:noFill/>
          <a:ln>
            <a:noFill/>
          </a:ln>
        </p:spPr>
        <p:txBody>
          <a:bodyPr wrap="square" lIns="0" tIns="45700" rIns="91425" bIns="45700" anchor="t" anchorCtr="0">
            <a:noAutofit/>
          </a:bodyPr>
          <a:lstStyle/>
          <a:p>
            <a:pPr lvl="0"/>
            <a:r>
              <a:rPr lang="en-US" dirty="0"/>
              <a:t>About New Leaders</a:t>
            </a:r>
            <a:endParaRPr dirty="0"/>
          </a:p>
        </p:txBody>
      </p:sp>
      <p:pic>
        <p:nvPicPr>
          <p:cNvPr id="236" name="Shape 236"/>
          <p:cNvPicPr preferRelativeResize="0"/>
          <p:nvPr/>
        </p:nvPicPr>
        <p:blipFill rotWithShape="1">
          <a:blip r:embed="rId3">
            <a:alphaModFix/>
          </a:blip>
          <a:srcRect/>
          <a:stretch/>
        </p:blipFill>
        <p:spPr>
          <a:xfrm>
            <a:off x="6172200" y="334879"/>
            <a:ext cx="2538989" cy="32308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3341" y="233694"/>
            <a:ext cx="8517300" cy="7695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2200" b="1" i="0" u="none" strike="noStrike" cap="none">
                <a:solidFill>
                  <a:srgbClr val="434343"/>
                </a:solidFill>
                <a:latin typeface="Calibri"/>
                <a:ea typeface="Calibri"/>
                <a:cs typeface="Calibri"/>
                <a:sym typeface="Calibri"/>
              </a:rPr>
              <a:t>Since 2000, we have trained more than 3,200 school leaders who now reach nearly 500,000 students. </a:t>
            </a:r>
            <a:endParaRPr/>
          </a:p>
        </p:txBody>
      </p:sp>
      <p:sp>
        <p:nvSpPr>
          <p:cNvPr id="243" name="Shape 243"/>
          <p:cNvSpPr txBox="1">
            <a:spLocks noGrp="1"/>
          </p:cNvSpPr>
          <p:nvPr>
            <p:ph type="body" idx="1"/>
          </p:nvPr>
        </p:nvSpPr>
        <p:spPr>
          <a:xfrm>
            <a:off x="202375" y="5234751"/>
            <a:ext cx="2802619" cy="1015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accent3"/>
              </a:buClr>
              <a:buSzPts val="1800"/>
              <a:buFont typeface="Arial"/>
              <a:buNone/>
            </a:pPr>
            <a:r>
              <a:rPr lang="en-US" sz="1800" b="1" i="0" u="none" strike="noStrike" cap="none" dirty="0">
                <a:solidFill>
                  <a:schemeClr val="accent3"/>
                </a:solidFill>
                <a:sym typeface="Calibri"/>
              </a:rPr>
              <a:t>WE WORK IN OVER 20 HIGH-NEED </a:t>
            </a:r>
            <a:r>
              <a:rPr lang="en-US" sz="1800" b="1" i="0" u="none" strike="noStrike" cap="none" dirty="0" smtClean="0">
                <a:solidFill>
                  <a:schemeClr val="accent3"/>
                </a:solidFill>
                <a:sym typeface="Calibri"/>
              </a:rPr>
              <a:t>COMMUNITIES &amp; </a:t>
            </a:r>
            <a:r>
              <a:rPr lang="en-US" sz="1800" b="1" i="0" u="none" strike="noStrike" cap="none" dirty="0">
                <a:solidFill>
                  <a:schemeClr val="accent3"/>
                </a:solidFill>
                <a:sym typeface="Calibri"/>
              </a:rPr>
              <a:t>164 CHARTER SCHOOLS</a:t>
            </a:r>
            <a:endParaRPr sz="1800" dirty="0"/>
          </a:p>
        </p:txBody>
      </p:sp>
      <p:sp>
        <p:nvSpPr>
          <p:cNvPr id="244" name="Shape 244"/>
          <p:cNvSpPr/>
          <p:nvPr/>
        </p:nvSpPr>
        <p:spPr>
          <a:xfrm>
            <a:off x="4007819" y="5202022"/>
            <a:ext cx="2035500" cy="10404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rgbClr val="37555B"/>
              </a:buClr>
              <a:buSzPts val="2000"/>
              <a:buFont typeface="Calibri"/>
              <a:buNone/>
            </a:pPr>
            <a:r>
              <a:rPr lang="en-US" sz="2000" b="1" i="0" u="none" strike="noStrike" cap="none">
                <a:solidFill>
                  <a:srgbClr val="37555B"/>
                </a:solidFill>
                <a:latin typeface="Calibri"/>
                <a:ea typeface="Calibri"/>
                <a:cs typeface="Calibri"/>
                <a:sym typeface="Calibri"/>
              </a:rPr>
              <a:t>78%</a:t>
            </a:r>
            <a:endParaRPr/>
          </a:p>
          <a:p>
            <a:pPr marL="0" marR="0" lvl="0" indent="0" algn="l" rtl="0">
              <a:lnSpc>
                <a:spcPct val="110000"/>
              </a:lnSpc>
              <a:spcBef>
                <a:spcPts val="0"/>
              </a:spcBef>
              <a:spcAft>
                <a:spcPts val="0"/>
              </a:spcAft>
              <a:buClr>
                <a:srgbClr val="37555B"/>
              </a:buClr>
              <a:buSzPts val="1800"/>
              <a:buFont typeface="Calibri"/>
              <a:buNone/>
            </a:pPr>
            <a:r>
              <a:rPr lang="en-US" sz="1800" b="0" i="0" u="none" strike="noStrike" cap="none">
                <a:solidFill>
                  <a:srgbClr val="37555B"/>
                </a:solidFill>
                <a:latin typeface="Calibri"/>
                <a:ea typeface="Calibri"/>
                <a:cs typeface="Calibri"/>
                <a:sym typeface="Calibri"/>
              </a:rPr>
              <a:t>of students served are low-income</a:t>
            </a:r>
            <a:endParaRPr/>
          </a:p>
        </p:txBody>
      </p:sp>
      <p:sp>
        <p:nvSpPr>
          <p:cNvPr id="245" name="Shape 245"/>
          <p:cNvSpPr/>
          <p:nvPr/>
        </p:nvSpPr>
        <p:spPr>
          <a:xfrm>
            <a:off x="6922816" y="5202022"/>
            <a:ext cx="2098800" cy="1040400"/>
          </a:xfrm>
          <a:prstGeom prst="rect">
            <a:avLst/>
          </a:prstGeom>
          <a:noFill/>
          <a:ln>
            <a:noFill/>
          </a:ln>
        </p:spPr>
        <p:txBody>
          <a:bodyPr wrap="square" lIns="91425" tIns="45700" rIns="91425" bIns="45700" anchor="t" anchorCtr="0">
            <a:noAutofit/>
          </a:bodyPr>
          <a:lstStyle/>
          <a:p>
            <a:pPr marL="0" marR="0" lvl="0" indent="0" algn="l" rtl="0">
              <a:lnSpc>
                <a:spcPct val="110000"/>
              </a:lnSpc>
              <a:spcBef>
                <a:spcPts val="0"/>
              </a:spcBef>
              <a:spcAft>
                <a:spcPts val="0"/>
              </a:spcAft>
              <a:buClr>
                <a:srgbClr val="37555B"/>
              </a:buClr>
              <a:buSzPts val="2000"/>
              <a:buFont typeface="Calibri"/>
              <a:buNone/>
            </a:pPr>
            <a:r>
              <a:rPr lang="en-US" sz="2000" b="1" i="0" u="none" strike="noStrike" cap="none">
                <a:solidFill>
                  <a:srgbClr val="37555B"/>
                </a:solidFill>
                <a:latin typeface="Calibri"/>
                <a:ea typeface="Calibri"/>
                <a:cs typeface="Calibri"/>
                <a:sym typeface="Calibri"/>
              </a:rPr>
              <a:t>87%</a:t>
            </a:r>
            <a:endParaRPr/>
          </a:p>
          <a:p>
            <a:pPr marL="0" marR="0" lvl="0" indent="0" algn="l" rtl="0">
              <a:lnSpc>
                <a:spcPct val="110000"/>
              </a:lnSpc>
              <a:spcBef>
                <a:spcPts val="0"/>
              </a:spcBef>
              <a:spcAft>
                <a:spcPts val="0"/>
              </a:spcAft>
              <a:buClr>
                <a:srgbClr val="37555B"/>
              </a:buClr>
              <a:buSzPts val="1800"/>
              <a:buFont typeface="Calibri"/>
              <a:buNone/>
            </a:pPr>
            <a:r>
              <a:rPr lang="en-US" sz="1800" b="0" i="0" u="none" strike="noStrike" cap="none">
                <a:solidFill>
                  <a:srgbClr val="37555B"/>
                </a:solidFill>
                <a:latin typeface="Calibri"/>
                <a:ea typeface="Calibri"/>
                <a:cs typeface="Calibri"/>
                <a:sym typeface="Calibri"/>
              </a:rPr>
              <a:t>of students served are children of color</a:t>
            </a:r>
            <a:endParaRPr/>
          </a:p>
        </p:txBody>
      </p:sp>
      <p:pic>
        <p:nvPicPr>
          <p:cNvPr id="369" name="Shape 369"/>
          <p:cNvPicPr preferRelativeResize="0"/>
          <p:nvPr/>
        </p:nvPicPr>
        <p:blipFill rotWithShape="1">
          <a:blip r:embed="rId3">
            <a:alphaModFix/>
          </a:blip>
          <a:srcRect/>
          <a:stretch/>
        </p:blipFill>
        <p:spPr>
          <a:xfrm>
            <a:off x="3004995" y="5260726"/>
            <a:ext cx="1011300" cy="914400"/>
          </a:xfrm>
          <a:prstGeom prst="rect">
            <a:avLst/>
          </a:prstGeom>
          <a:noFill/>
          <a:ln>
            <a:noFill/>
          </a:ln>
        </p:spPr>
      </p:pic>
      <p:pic>
        <p:nvPicPr>
          <p:cNvPr id="370" name="Shape 370"/>
          <p:cNvPicPr preferRelativeResize="0"/>
          <p:nvPr/>
        </p:nvPicPr>
        <p:blipFill rotWithShape="1">
          <a:blip r:embed="rId4">
            <a:alphaModFix/>
          </a:blip>
          <a:srcRect/>
          <a:stretch/>
        </p:blipFill>
        <p:spPr>
          <a:xfrm>
            <a:off x="5990181" y="5260726"/>
            <a:ext cx="874200" cy="914400"/>
          </a:xfrm>
          <a:prstGeom prst="rect">
            <a:avLst/>
          </a:prstGeom>
          <a:noFill/>
          <a:ln>
            <a:noFill/>
          </a:ln>
        </p:spPr>
      </p:pic>
      <p:grpSp>
        <p:nvGrpSpPr>
          <p:cNvPr id="131" name="Group 130"/>
          <p:cNvGrpSpPr/>
          <p:nvPr/>
        </p:nvGrpSpPr>
        <p:grpSpPr>
          <a:xfrm>
            <a:off x="682843" y="1153883"/>
            <a:ext cx="8457423" cy="3844345"/>
            <a:chOff x="736502" y="1678111"/>
            <a:chExt cx="8457423" cy="3844345"/>
          </a:xfrm>
        </p:grpSpPr>
        <p:grpSp>
          <p:nvGrpSpPr>
            <p:cNvPr id="132" name="Group 131"/>
            <p:cNvGrpSpPr/>
            <p:nvPr/>
          </p:nvGrpSpPr>
          <p:grpSpPr>
            <a:xfrm>
              <a:off x="736502" y="1678111"/>
              <a:ext cx="8457423" cy="3844345"/>
              <a:chOff x="604037" y="1305705"/>
              <a:chExt cx="8457423" cy="3844345"/>
            </a:xfrm>
          </p:grpSpPr>
          <p:grpSp>
            <p:nvGrpSpPr>
              <p:cNvPr id="149" name="Group 148"/>
              <p:cNvGrpSpPr/>
              <p:nvPr/>
            </p:nvGrpSpPr>
            <p:grpSpPr>
              <a:xfrm>
                <a:off x="2034382" y="1305705"/>
                <a:ext cx="4111125" cy="2498032"/>
                <a:chOff x="1346517" y="900752"/>
                <a:chExt cx="5911355" cy="3591902"/>
              </a:xfrm>
            </p:grpSpPr>
            <p:grpSp>
              <p:nvGrpSpPr>
                <p:cNvPr id="207" name="Group 206"/>
                <p:cNvGrpSpPr/>
                <p:nvPr/>
              </p:nvGrpSpPr>
              <p:grpSpPr>
                <a:xfrm>
                  <a:off x="1346517" y="900752"/>
                  <a:ext cx="5911355" cy="3591902"/>
                  <a:chOff x="1942688" y="1225232"/>
                  <a:chExt cx="5125713" cy="3114521"/>
                </a:xfrm>
                <a:solidFill>
                  <a:schemeClr val="accent6">
                    <a:lumMod val="20000"/>
                    <a:lumOff val="80000"/>
                  </a:schemeClr>
                </a:solidFill>
              </p:grpSpPr>
              <p:sp>
                <p:nvSpPr>
                  <p:cNvPr id="214" name="Freeform 213"/>
                  <p:cNvSpPr>
                    <a:spLocks/>
                  </p:cNvSpPr>
                  <p:nvPr/>
                </p:nvSpPr>
                <p:spPr bwMode="auto">
                  <a:xfrm>
                    <a:off x="2187217" y="1225232"/>
                    <a:ext cx="655512" cy="460708"/>
                  </a:xfrm>
                  <a:custGeom>
                    <a:avLst/>
                    <a:gdLst>
                      <a:gd name="T0" fmla="*/ 16 w 443"/>
                      <a:gd name="T1" fmla="*/ 68 h 314"/>
                      <a:gd name="T2" fmla="*/ 11 w 443"/>
                      <a:gd name="T3" fmla="*/ 155 h 314"/>
                      <a:gd name="T4" fmla="*/ 21 w 443"/>
                      <a:gd name="T5" fmla="*/ 155 h 314"/>
                      <a:gd name="T6" fmla="*/ 15 w 443"/>
                      <a:gd name="T7" fmla="*/ 173 h 314"/>
                      <a:gd name="T8" fmla="*/ 7 w 443"/>
                      <a:gd name="T9" fmla="*/ 163 h 314"/>
                      <a:gd name="T10" fmla="*/ 0 w 443"/>
                      <a:gd name="T11" fmla="*/ 185 h 314"/>
                      <a:gd name="T12" fmla="*/ 31 w 443"/>
                      <a:gd name="T13" fmla="*/ 202 h 314"/>
                      <a:gd name="T14" fmla="*/ 32 w 443"/>
                      <a:gd name="T15" fmla="*/ 210 h 314"/>
                      <a:gd name="T16" fmla="*/ 41 w 443"/>
                      <a:gd name="T17" fmla="*/ 211 h 314"/>
                      <a:gd name="T18" fmla="*/ 81 w 443"/>
                      <a:gd name="T19" fmla="*/ 275 h 314"/>
                      <a:gd name="T20" fmla="*/ 126 w 443"/>
                      <a:gd name="T21" fmla="*/ 272 h 314"/>
                      <a:gd name="T22" fmla="*/ 159 w 443"/>
                      <a:gd name="T23" fmla="*/ 287 h 314"/>
                      <a:gd name="T24" fmla="*/ 176 w 443"/>
                      <a:gd name="T25" fmla="*/ 285 h 314"/>
                      <a:gd name="T26" fmla="*/ 277 w 443"/>
                      <a:gd name="T27" fmla="*/ 287 h 314"/>
                      <a:gd name="T28" fmla="*/ 392 w 443"/>
                      <a:gd name="T29" fmla="*/ 314 h 314"/>
                      <a:gd name="T30" fmla="*/ 395 w 443"/>
                      <a:gd name="T31" fmla="*/ 279 h 314"/>
                      <a:gd name="T32" fmla="*/ 443 w 443"/>
                      <a:gd name="T33" fmla="*/ 79 h 314"/>
                      <a:gd name="T34" fmla="*/ 136 w 443"/>
                      <a:gd name="T35" fmla="*/ 0 h 314"/>
                      <a:gd name="T36" fmla="*/ 139 w 443"/>
                      <a:gd name="T37" fmla="*/ 59 h 314"/>
                      <a:gd name="T38" fmla="*/ 124 w 443"/>
                      <a:gd name="T39" fmla="*/ 107 h 314"/>
                      <a:gd name="T40" fmla="*/ 121 w 443"/>
                      <a:gd name="T41" fmla="*/ 133 h 314"/>
                      <a:gd name="T42" fmla="*/ 89 w 443"/>
                      <a:gd name="T43" fmla="*/ 142 h 314"/>
                      <a:gd name="T44" fmla="*/ 87 w 443"/>
                      <a:gd name="T45" fmla="*/ 129 h 314"/>
                      <a:gd name="T46" fmla="*/ 113 w 443"/>
                      <a:gd name="T47" fmla="*/ 113 h 314"/>
                      <a:gd name="T48" fmla="*/ 111 w 443"/>
                      <a:gd name="T49" fmla="*/ 100 h 314"/>
                      <a:gd name="T50" fmla="*/ 88 w 443"/>
                      <a:gd name="T51" fmla="*/ 103 h 314"/>
                      <a:gd name="T52" fmla="*/ 105 w 443"/>
                      <a:gd name="T53" fmla="*/ 88 h 314"/>
                      <a:gd name="T54" fmla="*/ 118 w 443"/>
                      <a:gd name="T55" fmla="*/ 77 h 314"/>
                      <a:gd name="T56" fmla="*/ 19 w 443"/>
                      <a:gd name="T57" fmla="*/ 15 h 314"/>
                      <a:gd name="T58" fmla="*/ 11 w 443"/>
                      <a:gd name="T59" fmla="*/ 32 h 314"/>
                      <a:gd name="T60" fmla="*/ 16 w 443"/>
                      <a:gd name="T61" fmla="*/ 68 h 314"/>
                      <a:gd name="T62" fmla="*/ 16 w 443"/>
                      <a:gd name="T63" fmla="*/ 68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43"/>
                      <a:gd name="T97" fmla="*/ 0 h 314"/>
                      <a:gd name="T98" fmla="*/ 443 w 443"/>
                      <a:gd name="T99" fmla="*/ 314 h 3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43" h="314">
                        <a:moveTo>
                          <a:pt x="16" y="68"/>
                        </a:moveTo>
                        <a:lnTo>
                          <a:pt x="11" y="155"/>
                        </a:lnTo>
                        <a:lnTo>
                          <a:pt x="21" y="155"/>
                        </a:lnTo>
                        <a:lnTo>
                          <a:pt x="15" y="173"/>
                        </a:lnTo>
                        <a:lnTo>
                          <a:pt x="7" y="163"/>
                        </a:lnTo>
                        <a:lnTo>
                          <a:pt x="0" y="185"/>
                        </a:lnTo>
                        <a:lnTo>
                          <a:pt x="31" y="202"/>
                        </a:lnTo>
                        <a:lnTo>
                          <a:pt x="32" y="210"/>
                        </a:lnTo>
                        <a:lnTo>
                          <a:pt x="41" y="211"/>
                        </a:lnTo>
                        <a:lnTo>
                          <a:pt x="81" y="275"/>
                        </a:lnTo>
                        <a:lnTo>
                          <a:pt x="126" y="272"/>
                        </a:lnTo>
                        <a:lnTo>
                          <a:pt x="159" y="287"/>
                        </a:lnTo>
                        <a:lnTo>
                          <a:pt x="176" y="285"/>
                        </a:lnTo>
                        <a:lnTo>
                          <a:pt x="277" y="287"/>
                        </a:lnTo>
                        <a:lnTo>
                          <a:pt x="392" y="314"/>
                        </a:lnTo>
                        <a:lnTo>
                          <a:pt x="395" y="279"/>
                        </a:lnTo>
                        <a:lnTo>
                          <a:pt x="443" y="79"/>
                        </a:lnTo>
                        <a:lnTo>
                          <a:pt x="136" y="0"/>
                        </a:lnTo>
                        <a:lnTo>
                          <a:pt x="139" y="59"/>
                        </a:lnTo>
                        <a:lnTo>
                          <a:pt x="124" y="107"/>
                        </a:lnTo>
                        <a:lnTo>
                          <a:pt x="121" y="133"/>
                        </a:lnTo>
                        <a:lnTo>
                          <a:pt x="89" y="142"/>
                        </a:lnTo>
                        <a:lnTo>
                          <a:pt x="87" y="129"/>
                        </a:lnTo>
                        <a:lnTo>
                          <a:pt x="113" y="113"/>
                        </a:lnTo>
                        <a:lnTo>
                          <a:pt x="111" y="100"/>
                        </a:lnTo>
                        <a:lnTo>
                          <a:pt x="88" y="103"/>
                        </a:lnTo>
                        <a:lnTo>
                          <a:pt x="105" y="88"/>
                        </a:lnTo>
                        <a:lnTo>
                          <a:pt x="118" y="77"/>
                        </a:lnTo>
                        <a:lnTo>
                          <a:pt x="19" y="15"/>
                        </a:lnTo>
                        <a:lnTo>
                          <a:pt x="11" y="32"/>
                        </a:lnTo>
                        <a:lnTo>
                          <a:pt x="16" y="68"/>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15" name="Freeform 214"/>
                  <p:cNvSpPr>
                    <a:spLocks/>
                  </p:cNvSpPr>
                  <p:nvPr/>
                </p:nvSpPr>
                <p:spPr bwMode="auto">
                  <a:xfrm>
                    <a:off x="2342210" y="1255656"/>
                    <a:ext cx="31074" cy="33746"/>
                  </a:xfrm>
                  <a:custGeom>
                    <a:avLst/>
                    <a:gdLst>
                      <a:gd name="T0" fmla="*/ 0 w 21"/>
                      <a:gd name="T1" fmla="*/ 10 h 23"/>
                      <a:gd name="T2" fmla="*/ 16 w 21"/>
                      <a:gd name="T3" fmla="*/ 0 h 23"/>
                      <a:gd name="T4" fmla="*/ 21 w 21"/>
                      <a:gd name="T5" fmla="*/ 10 h 23"/>
                      <a:gd name="T6" fmla="*/ 17 w 21"/>
                      <a:gd name="T7" fmla="*/ 23 h 23"/>
                      <a:gd name="T8" fmla="*/ 0 w 21"/>
                      <a:gd name="T9" fmla="*/ 10 h 23"/>
                      <a:gd name="T10" fmla="*/ 0 w 21"/>
                      <a:gd name="T11" fmla="*/ 10 h 23"/>
                      <a:gd name="T12" fmla="*/ 0 w 21"/>
                      <a:gd name="T13" fmla="*/ 10 h 23"/>
                      <a:gd name="T14" fmla="*/ 0 60000 65536"/>
                      <a:gd name="T15" fmla="*/ 0 60000 65536"/>
                      <a:gd name="T16" fmla="*/ 0 60000 65536"/>
                      <a:gd name="T17" fmla="*/ 0 60000 65536"/>
                      <a:gd name="T18" fmla="*/ 0 60000 65536"/>
                      <a:gd name="T19" fmla="*/ 0 60000 65536"/>
                      <a:gd name="T20" fmla="*/ 0 60000 65536"/>
                      <a:gd name="T21" fmla="*/ 0 w 21"/>
                      <a:gd name="T22" fmla="*/ 0 h 23"/>
                      <a:gd name="T23" fmla="*/ 21 w 2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3">
                        <a:moveTo>
                          <a:pt x="0" y="10"/>
                        </a:moveTo>
                        <a:lnTo>
                          <a:pt x="16" y="0"/>
                        </a:lnTo>
                        <a:lnTo>
                          <a:pt x="21" y="10"/>
                        </a:lnTo>
                        <a:lnTo>
                          <a:pt x="17" y="23"/>
                        </a:lnTo>
                        <a:lnTo>
                          <a:pt x="0" y="1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16" name="Freeform 215"/>
                  <p:cNvSpPr>
                    <a:spLocks/>
                  </p:cNvSpPr>
                  <p:nvPr/>
                </p:nvSpPr>
                <p:spPr bwMode="auto">
                  <a:xfrm>
                    <a:off x="2795000" y="2206414"/>
                    <a:ext cx="554890" cy="670520"/>
                  </a:xfrm>
                  <a:custGeom>
                    <a:avLst/>
                    <a:gdLst>
                      <a:gd name="T0" fmla="*/ 82 w 375"/>
                      <a:gd name="T1" fmla="*/ 0 h 457"/>
                      <a:gd name="T2" fmla="*/ 263 w 375"/>
                      <a:gd name="T3" fmla="*/ 33 h 457"/>
                      <a:gd name="T4" fmla="*/ 249 w 375"/>
                      <a:gd name="T5" fmla="*/ 113 h 457"/>
                      <a:gd name="T6" fmla="*/ 375 w 375"/>
                      <a:gd name="T7" fmla="*/ 133 h 457"/>
                      <a:gd name="T8" fmla="*/ 326 w 375"/>
                      <a:gd name="T9" fmla="*/ 457 h 457"/>
                      <a:gd name="T10" fmla="*/ 0 w 375"/>
                      <a:gd name="T11" fmla="*/ 403 h 457"/>
                      <a:gd name="T12" fmla="*/ 82 w 375"/>
                      <a:gd name="T13" fmla="*/ 0 h 457"/>
                      <a:gd name="T14" fmla="*/ 82 w 375"/>
                      <a:gd name="T15" fmla="*/ 0 h 457"/>
                      <a:gd name="T16" fmla="*/ 0 60000 65536"/>
                      <a:gd name="T17" fmla="*/ 0 60000 65536"/>
                      <a:gd name="T18" fmla="*/ 0 60000 65536"/>
                      <a:gd name="T19" fmla="*/ 0 60000 65536"/>
                      <a:gd name="T20" fmla="*/ 0 60000 65536"/>
                      <a:gd name="T21" fmla="*/ 0 60000 65536"/>
                      <a:gd name="T22" fmla="*/ 0 60000 65536"/>
                      <a:gd name="T23" fmla="*/ 0 60000 65536"/>
                      <a:gd name="T24" fmla="*/ 0 w 375"/>
                      <a:gd name="T25" fmla="*/ 0 h 457"/>
                      <a:gd name="T26" fmla="*/ 375 w 375"/>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5" h="457">
                        <a:moveTo>
                          <a:pt x="82" y="0"/>
                        </a:moveTo>
                        <a:lnTo>
                          <a:pt x="263" y="33"/>
                        </a:lnTo>
                        <a:lnTo>
                          <a:pt x="249" y="113"/>
                        </a:lnTo>
                        <a:lnTo>
                          <a:pt x="375" y="133"/>
                        </a:lnTo>
                        <a:lnTo>
                          <a:pt x="326" y="457"/>
                        </a:lnTo>
                        <a:lnTo>
                          <a:pt x="0" y="403"/>
                        </a:lnTo>
                        <a:lnTo>
                          <a:pt x="82" y="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17" name="Freeform 216"/>
                  <p:cNvSpPr>
                    <a:spLocks/>
                  </p:cNvSpPr>
                  <p:nvPr/>
                </p:nvSpPr>
                <p:spPr bwMode="auto">
                  <a:xfrm>
                    <a:off x="2017217" y="1507720"/>
                    <a:ext cx="781286" cy="641174"/>
                  </a:xfrm>
                  <a:custGeom>
                    <a:avLst/>
                    <a:gdLst>
                      <a:gd name="T0" fmla="*/ 0 w 528"/>
                      <a:gd name="T1" fmla="*/ 326 h 437"/>
                      <a:gd name="T2" fmla="*/ 23 w 528"/>
                      <a:gd name="T3" fmla="*/ 215 h 437"/>
                      <a:gd name="T4" fmla="*/ 49 w 528"/>
                      <a:gd name="T5" fmla="*/ 183 h 437"/>
                      <a:gd name="T6" fmla="*/ 114 w 528"/>
                      <a:gd name="T7" fmla="*/ 0 h 437"/>
                      <a:gd name="T8" fmla="*/ 147 w 528"/>
                      <a:gd name="T9" fmla="*/ 9 h 437"/>
                      <a:gd name="T10" fmla="*/ 148 w 528"/>
                      <a:gd name="T11" fmla="*/ 17 h 437"/>
                      <a:gd name="T12" fmla="*/ 157 w 528"/>
                      <a:gd name="T13" fmla="*/ 18 h 437"/>
                      <a:gd name="T14" fmla="*/ 197 w 528"/>
                      <a:gd name="T15" fmla="*/ 82 h 437"/>
                      <a:gd name="T16" fmla="*/ 242 w 528"/>
                      <a:gd name="T17" fmla="*/ 80 h 437"/>
                      <a:gd name="T18" fmla="*/ 275 w 528"/>
                      <a:gd name="T19" fmla="*/ 95 h 437"/>
                      <a:gd name="T20" fmla="*/ 292 w 528"/>
                      <a:gd name="T21" fmla="*/ 92 h 437"/>
                      <a:gd name="T22" fmla="*/ 393 w 528"/>
                      <a:gd name="T23" fmla="*/ 95 h 437"/>
                      <a:gd name="T24" fmla="*/ 508 w 528"/>
                      <a:gd name="T25" fmla="*/ 121 h 437"/>
                      <a:gd name="T26" fmla="*/ 514 w 528"/>
                      <a:gd name="T27" fmla="*/ 136 h 437"/>
                      <a:gd name="T28" fmla="*/ 528 w 528"/>
                      <a:gd name="T29" fmla="*/ 155 h 437"/>
                      <a:gd name="T30" fmla="*/ 489 w 528"/>
                      <a:gd name="T31" fmla="*/ 214 h 437"/>
                      <a:gd name="T32" fmla="*/ 465 w 528"/>
                      <a:gd name="T33" fmla="*/ 236 h 437"/>
                      <a:gd name="T34" fmla="*/ 461 w 528"/>
                      <a:gd name="T35" fmla="*/ 252 h 437"/>
                      <a:gd name="T36" fmla="*/ 475 w 528"/>
                      <a:gd name="T37" fmla="*/ 270 h 437"/>
                      <a:gd name="T38" fmla="*/ 459 w 528"/>
                      <a:gd name="T39" fmla="*/ 305 h 437"/>
                      <a:gd name="T40" fmla="*/ 427 w 528"/>
                      <a:gd name="T41" fmla="*/ 437 h 437"/>
                      <a:gd name="T42" fmla="*/ 249 w 528"/>
                      <a:gd name="T43" fmla="*/ 394 h 437"/>
                      <a:gd name="T44" fmla="*/ 0 w 528"/>
                      <a:gd name="T45" fmla="*/ 326 h 437"/>
                      <a:gd name="T46" fmla="*/ 0 w 528"/>
                      <a:gd name="T47" fmla="*/ 326 h 4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8"/>
                      <a:gd name="T73" fmla="*/ 0 h 437"/>
                      <a:gd name="T74" fmla="*/ 528 w 528"/>
                      <a:gd name="T75" fmla="*/ 437 h 4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8" h="437">
                        <a:moveTo>
                          <a:pt x="0" y="326"/>
                        </a:moveTo>
                        <a:lnTo>
                          <a:pt x="23" y="215"/>
                        </a:lnTo>
                        <a:lnTo>
                          <a:pt x="49" y="183"/>
                        </a:lnTo>
                        <a:lnTo>
                          <a:pt x="114" y="0"/>
                        </a:lnTo>
                        <a:lnTo>
                          <a:pt x="147" y="9"/>
                        </a:lnTo>
                        <a:lnTo>
                          <a:pt x="148" y="17"/>
                        </a:lnTo>
                        <a:lnTo>
                          <a:pt x="157" y="18"/>
                        </a:lnTo>
                        <a:lnTo>
                          <a:pt x="197" y="82"/>
                        </a:lnTo>
                        <a:lnTo>
                          <a:pt x="242" y="80"/>
                        </a:lnTo>
                        <a:lnTo>
                          <a:pt x="275" y="95"/>
                        </a:lnTo>
                        <a:lnTo>
                          <a:pt x="292" y="92"/>
                        </a:lnTo>
                        <a:lnTo>
                          <a:pt x="393" y="95"/>
                        </a:lnTo>
                        <a:lnTo>
                          <a:pt x="508" y="121"/>
                        </a:lnTo>
                        <a:lnTo>
                          <a:pt x="514" y="136"/>
                        </a:lnTo>
                        <a:lnTo>
                          <a:pt x="528" y="155"/>
                        </a:lnTo>
                        <a:lnTo>
                          <a:pt x="489" y="214"/>
                        </a:lnTo>
                        <a:lnTo>
                          <a:pt x="465" y="236"/>
                        </a:lnTo>
                        <a:lnTo>
                          <a:pt x="461" y="252"/>
                        </a:lnTo>
                        <a:lnTo>
                          <a:pt x="475" y="270"/>
                        </a:lnTo>
                        <a:lnTo>
                          <a:pt x="459" y="305"/>
                        </a:lnTo>
                        <a:lnTo>
                          <a:pt x="427" y="437"/>
                        </a:lnTo>
                        <a:lnTo>
                          <a:pt x="249" y="394"/>
                        </a:lnTo>
                        <a:lnTo>
                          <a:pt x="0" y="326"/>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18" name="Freeform 217"/>
                  <p:cNvSpPr>
                    <a:spLocks/>
                  </p:cNvSpPr>
                  <p:nvPr/>
                </p:nvSpPr>
                <p:spPr bwMode="auto">
                  <a:xfrm>
                    <a:off x="1942688" y="1987800"/>
                    <a:ext cx="776846" cy="1285285"/>
                  </a:xfrm>
                  <a:custGeom>
                    <a:avLst/>
                    <a:gdLst>
                      <a:gd name="T0" fmla="*/ 17 w 525"/>
                      <a:gd name="T1" fmla="*/ 178 h 876"/>
                      <a:gd name="T2" fmla="*/ 2 w 525"/>
                      <a:gd name="T3" fmla="*/ 246 h 876"/>
                      <a:gd name="T4" fmla="*/ 53 w 525"/>
                      <a:gd name="T5" fmla="*/ 355 h 876"/>
                      <a:gd name="T6" fmla="*/ 62 w 525"/>
                      <a:gd name="T7" fmla="*/ 349 h 876"/>
                      <a:gd name="T8" fmla="*/ 78 w 525"/>
                      <a:gd name="T9" fmla="*/ 395 h 876"/>
                      <a:gd name="T10" fmla="*/ 53 w 525"/>
                      <a:gd name="T11" fmla="*/ 362 h 876"/>
                      <a:gd name="T12" fmla="*/ 47 w 525"/>
                      <a:gd name="T13" fmla="*/ 413 h 876"/>
                      <a:gd name="T14" fmla="*/ 76 w 525"/>
                      <a:gd name="T15" fmla="*/ 444 h 876"/>
                      <a:gd name="T16" fmla="*/ 57 w 525"/>
                      <a:gd name="T17" fmla="*/ 487 h 876"/>
                      <a:gd name="T18" fmla="*/ 112 w 525"/>
                      <a:gd name="T19" fmla="*/ 603 h 876"/>
                      <a:gd name="T20" fmla="*/ 99 w 525"/>
                      <a:gd name="T21" fmla="*/ 646 h 876"/>
                      <a:gd name="T22" fmla="*/ 172 w 525"/>
                      <a:gd name="T23" fmla="*/ 680 h 876"/>
                      <a:gd name="T24" fmla="*/ 198 w 525"/>
                      <a:gd name="T25" fmla="*/ 714 h 876"/>
                      <a:gd name="T26" fmla="*/ 230 w 525"/>
                      <a:gd name="T27" fmla="*/ 726 h 876"/>
                      <a:gd name="T28" fmla="*/ 230 w 525"/>
                      <a:gd name="T29" fmla="*/ 747 h 876"/>
                      <a:gd name="T30" fmla="*/ 249 w 525"/>
                      <a:gd name="T31" fmla="*/ 751 h 876"/>
                      <a:gd name="T32" fmla="*/ 292 w 525"/>
                      <a:gd name="T33" fmla="*/ 818 h 876"/>
                      <a:gd name="T34" fmla="*/ 292 w 525"/>
                      <a:gd name="T35" fmla="*/ 865 h 876"/>
                      <a:gd name="T36" fmla="*/ 479 w 525"/>
                      <a:gd name="T37" fmla="*/ 876 h 876"/>
                      <a:gd name="T38" fmla="*/ 467 w 525"/>
                      <a:gd name="T39" fmla="*/ 857 h 876"/>
                      <a:gd name="T40" fmla="*/ 473 w 525"/>
                      <a:gd name="T41" fmla="*/ 828 h 876"/>
                      <a:gd name="T42" fmla="*/ 503 w 525"/>
                      <a:gd name="T43" fmla="*/ 781 h 876"/>
                      <a:gd name="T44" fmla="*/ 525 w 525"/>
                      <a:gd name="T45" fmla="*/ 767 h 876"/>
                      <a:gd name="T46" fmla="*/ 512 w 525"/>
                      <a:gd name="T47" fmla="*/ 750 h 876"/>
                      <a:gd name="T48" fmla="*/ 504 w 525"/>
                      <a:gd name="T49" fmla="*/ 704 h 876"/>
                      <a:gd name="T50" fmla="*/ 235 w 525"/>
                      <a:gd name="T51" fmla="*/ 301 h 876"/>
                      <a:gd name="T52" fmla="*/ 299 w 525"/>
                      <a:gd name="T53" fmla="*/ 68 h 876"/>
                      <a:gd name="T54" fmla="*/ 50 w 525"/>
                      <a:gd name="T55" fmla="*/ 0 h 876"/>
                      <a:gd name="T56" fmla="*/ 43 w 525"/>
                      <a:gd name="T57" fmla="*/ 14 h 876"/>
                      <a:gd name="T58" fmla="*/ 0 w 525"/>
                      <a:gd name="T59" fmla="*/ 117 h 876"/>
                      <a:gd name="T60" fmla="*/ 17 w 525"/>
                      <a:gd name="T61" fmla="*/ 178 h 876"/>
                      <a:gd name="T62" fmla="*/ 17 w 525"/>
                      <a:gd name="T63" fmla="*/ 178 h 8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876"/>
                      <a:gd name="T98" fmla="*/ 525 w 525"/>
                      <a:gd name="T99" fmla="*/ 876 h 8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876">
                        <a:moveTo>
                          <a:pt x="17" y="178"/>
                        </a:moveTo>
                        <a:lnTo>
                          <a:pt x="2" y="246"/>
                        </a:lnTo>
                        <a:lnTo>
                          <a:pt x="53" y="355"/>
                        </a:lnTo>
                        <a:lnTo>
                          <a:pt x="62" y="349"/>
                        </a:lnTo>
                        <a:lnTo>
                          <a:pt x="78" y="395"/>
                        </a:lnTo>
                        <a:lnTo>
                          <a:pt x="53" y="362"/>
                        </a:lnTo>
                        <a:lnTo>
                          <a:pt x="47" y="413"/>
                        </a:lnTo>
                        <a:lnTo>
                          <a:pt x="76" y="444"/>
                        </a:lnTo>
                        <a:lnTo>
                          <a:pt x="57" y="487"/>
                        </a:lnTo>
                        <a:lnTo>
                          <a:pt x="112" y="603"/>
                        </a:lnTo>
                        <a:lnTo>
                          <a:pt x="99" y="646"/>
                        </a:lnTo>
                        <a:lnTo>
                          <a:pt x="172" y="680"/>
                        </a:lnTo>
                        <a:lnTo>
                          <a:pt x="198" y="714"/>
                        </a:lnTo>
                        <a:lnTo>
                          <a:pt x="230" y="726"/>
                        </a:lnTo>
                        <a:lnTo>
                          <a:pt x="230" y="747"/>
                        </a:lnTo>
                        <a:lnTo>
                          <a:pt x="249" y="751"/>
                        </a:lnTo>
                        <a:lnTo>
                          <a:pt x="292" y="818"/>
                        </a:lnTo>
                        <a:lnTo>
                          <a:pt x="292" y="865"/>
                        </a:lnTo>
                        <a:lnTo>
                          <a:pt x="479" y="876"/>
                        </a:lnTo>
                        <a:lnTo>
                          <a:pt x="467" y="857"/>
                        </a:lnTo>
                        <a:lnTo>
                          <a:pt x="473" y="828"/>
                        </a:lnTo>
                        <a:lnTo>
                          <a:pt x="503" y="781"/>
                        </a:lnTo>
                        <a:lnTo>
                          <a:pt x="525" y="767"/>
                        </a:lnTo>
                        <a:lnTo>
                          <a:pt x="512" y="750"/>
                        </a:lnTo>
                        <a:lnTo>
                          <a:pt x="504" y="704"/>
                        </a:lnTo>
                        <a:lnTo>
                          <a:pt x="235" y="301"/>
                        </a:lnTo>
                        <a:lnTo>
                          <a:pt x="299" y="68"/>
                        </a:lnTo>
                        <a:lnTo>
                          <a:pt x="50" y="0"/>
                        </a:lnTo>
                        <a:lnTo>
                          <a:pt x="43" y="14"/>
                        </a:lnTo>
                        <a:lnTo>
                          <a:pt x="0" y="117"/>
                        </a:lnTo>
                        <a:lnTo>
                          <a:pt x="17" y="178"/>
                        </a:lnTo>
                        <a:close/>
                      </a:path>
                    </a:pathLst>
                  </a:custGeom>
                  <a:solidFill>
                    <a:schemeClr val="accent2"/>
                  </a:solidFill>
                  <a:ln w="3175">
                    <a:solidFill>
                      <a:schemeClr val="accent6">
                        <a:lumMod val="20000"/>
                        <a:lumOff val="80000"/>
                      </a:schemeClr>
                    </a:solidFill>
                    <a:round/>
                    <a:headEnd/>
                    <a:tailEnd/>
                  </a:ln>
                </p:spPr>
                <p:txBody>
                  <a:bodyPr/>
                  <a:lstStyle/>
                  <a:p>
                    <a:pPr fontAlgn="base">
                      <a:spcBef>
                        <a:spcPct val="0"/>
                      </a:spcBef>
                      <a:spcAft>
                        <a:spcPct val="0"/>
                      </a:spcAft>
                    </a:pPr>
                    <a:endParaRPr lang="en-US" sz="900" dirty="0">
                      <a:solidFill>
                        <a:srgbClr val="3C464A"/>
                      </a:solidFill>
                      <a:latin typeface="Segoe UI" panose="020B0502040204020203" pitchFamily="34" charset="0"/>
                      <a:cs typeface="Segoe UI" panose="020B0502040204020203" pitchFamily="34" charset="0"/>
                    </a:endParaRPr>
                  </a:p>
                </p:txBody>
              </p:sp>
              <p:sp>
                <p:nvSpPr>
                  <p:cNvPr id="219" name="Freeform 218"/>
                  <p:cNvSpPr>
                    <a:spLocks/>
                  </p:cNvSpPr>
                  <p:nvPr/>
                </p:nvSpPr>
                <p:spPr bwMode="auto">
                  <a:xfrm>
                    <a:off x="2290420" y="2087569"/>
                    <a:ext cx="625918" cy="933152"/>
                  </a:xfrm>
                  <a:custGeom>
                    <a:avLst/>
                    <a:gdLst>
                      <a:gd name="T0" fmla="*/ 0 w 423"/>
                      <a:gd name="T1" fmla="*/ 233 h 636"/>
                      <a:gd name="T2" fmla="*/ 269 w 423"/>
                      <a:gd name="T3" fmla="*/ 636 h 636"/>
                      <a:gd name="T4" fmla="*/ 278 w 423"/>
                      <a:gd name="T5" fmla="*/ 549 h 636"/>
                      <a:gd name="T6" fmla="*/ 293 w 423"/>
                      <a:gd name="T7" fmla="*/ 545 h 636"/>
                      <a:gd name="T8" fmla="*/ 319 w 423"/>
                      <a:gd name="T9" fmla="*/ 560 h 636"/>
                      <a:gd name="T10" fmla="*/ 341 w 423"/>
                      <a:gd name="T11" fmla="*/ 484 h 636"/>
                      <a:gd name="T12" fmla="*/ 423 w 423"/>
                      <a:gd name="T13" fmla="*/ 81 h 636"/>
                      <a:gd name="T14" fmla="*/ 242 w 423"/>
                      <a:gd name="T15" fmla="*/ 43 h 636"/>
                      <a:gd name="T16" fmla="*/ 64 w 423"/>
                      <a:gd name="T17" fmla="*/ 0 h 636"/>
                      <a:gd name="T18" fmla="*/ 0 w 423"/>
                      <a:gd name="T19" fmla="*/ 233 h 636"/>
                      <a:gd name="T20" fmla="*/ 0 w 423"/>
                      <a:gd name="T21" fmla="*/ 233 h 6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3"/>
                      <a:gd name="T34" fmla="*/ 0 h 636"/>
                      <a:gd name="T35" fmla="*/ 423 w 423"/>
                      <a:gd name="T36" fmla="*/ 636 h 6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3" h="636">
                        <a:moveTo>
                          <a:pt x="0" y="233"/>
                        </a:moveTo>
                        <a:lnTo>
                          <a:pt x="269" y="636"/>
                        </a:lnTo>
                        <a:lnTo>
                          <a:pt x="278" y="549"/>
                        </a:lnTo>
                        <a:lnTo>
                          <a:pt x="293" y="545"/>
                        </a:lnTo>
                        <a:lnTo>
                          <a:pt x="319" y="560"/>
                        </a:lnTo>
                        <a:lnTo>
                          <a:pt x="341" y="484"/>
                        </a:lnTo>
                        <a:lnTo>
                          <a:pt x="423" y="81"/>
                        </a:lnTo>
                        <a:lnTo>
                          <a:pt x="242" y="43"/>
                        </a:lnTo>
                        <a:lnTo>
                          <a:pt x="64" y="0"/>
                        </a:lnTo>
                        <a:lnTo>
                          <a:pt x="0" y="233"/>
                        </a:lnTo>
                        <a:close/>
                      </a:path>
                    </a:pathLst>
                  </a:custGeom>
                  <a:solidFill>
                    <a:schemeClr val="accent1">
                      <a:lumMod val="50000"/>
                    </a:schemeClr>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0" name="Freeform 219"/>
                  <p:cNvSpPr>
                    <a:spLocks/>
                  </p:cNvSpPr>
                  <p:nvPr/>
                </p:nvSpPr>
                <p:spPr bwMode="auto">
                  <a:xfrm>
                    <a:off x="2648509" y="1340756"/>
                    <a:ext cx="585965" cy="914078"/>
                  </a:xfrm>
                  <a:custGeom>
                    <a:avLst/>
                    <a:gdLst>
                      <a:gd name="T0" fmla="*/ 0 w 396"/>
                      <a:gd name="T1" fmla="*/ 552 h 623"/>
                      <a:gd name="T2" fmla="*/ 32 w 396"/>
                      <a:gd name="T3" fmla="*/ 420 h 623"/>
                      <a:gd name="T4" fmla="*/ 48 w 396"/>
                      <a:gd name="T5" fmla="*/ 385 h 623"/>
                      <a:gd name="T6" fmla="*/ 34 w 396"/>
                      <a:gd name="T7" fmla="*/ 367 h 623"/>
                      <a:gd name="T8" fmla="*/ 38 w 396"/>
                      <a:gd name="T9" fmla="*/ 351 h 623"/>
                      <a:gd name="T10" fmla="*/ 62 w 396"/>
                      <a:gd name="T11" fmla="*/ 329 h 623"/>
                      <a:gd name="T12" fmla="*/ 101 w 396"/>
                      <a:gd name="T13" fmla="*/ 270 h 623"/>
                      <a:gd name="T14" fmla="*/ 87 w 396"/>
                      <a:gd name="T15" fmla="*/ 251 h 623"/>
                      <a:gd name="T16" fmla="*/ 81 w 396"/>
                      <a:gd name="T17" fmla="*/ 236 h 623"/>
                      <a:gd name="T18" fmla="*/ 84 w 396"/>
                      <a:gd name="T19" fmla="*/ 202 h 623"/>
                      <a:gd name="T20" fmla="*/ 132 w 396"/>
                      <a:gd name="T21" fmla="*/ 0 h 623"/>
                      <a:gd name="T22" fmla="*/ 184 w 396"/>
                      <a:gd name="T23" fmla="*/ 12 h 623"/>
                      <a:gd name="T24" fmla="*/ 167 w 396"/>
                      <a:gd name="T25" fmla="*/ 90 h 623"/>
                      <a:gd name="T26" fmla="*/ 178 w 396"/>
                      <a:gd name="T27" fmla="*/ 118 h 623"/>
                      <a:gd name="T28" fmla="*/ 179 w 396"/>
                      <a:gd name="T29" fmla="*/ 135 h 623"/>
                      <a:gd name="T30" fmla="*/ 174 w 396"/>
                      <a:gd name="T31" fmla="*/ 139 h 623"/>
                      <a:gd name="T32" fmla="*/ 193 w 396"/>
                      <a:gd name="T33" fmla="*/ 157 h 623"/>
                      <a:gd name="T34" fmla="*/ 214 w 396"/>
                      <a:gd name="T35" fmla="*/ 208 h 623"/>
                      <a:gd name="T36" fmla="*/ 221 w 396"/>
                      <a:gd name="T37" fmla="*/ 253 h 623"/>
                      <a:gd name="T38" fmla="*/ 224 w 396"/>
                      <a:gd name="T39" fmla="*/ 277 h 623"/>
                      <a:gd name="T40" fmla="*/ 209 w 396"/>
                      <a:gd name="T41" fmla="*/ 300 h 623"/>
                      <a:gd name="T42" fmla="*/ 220 w 396"/>
                      <a:gd name="T43" fmla="*/ 311 h 623"/>
                      <a:gd name="T44" fmla="*/ 248 w 396"/>
                      <a:gd name="T45" fmla="*/ 296 h 623"/>
                      <a:gd name="T46" fmla="*/ 266 w 396"/>
                      <a:gd name="T47" fmla="*/ 375 h 623"/>
                      <a:gd name="T48" fmla="*/ 279 w 396"/>
                      <a:gd name="T49" fmla="*/ 380 h 623"/>
                      <a:gd name="T50" fmla="*/ 281 w 396"/>
                      <a:gd name="T51" fmla="*/ 403 h 623"/>
                      <a:gd name="T52" fmla="*/ 317 w 396"/>
                      <a:gd name="T53" fmla="*/ 412 h 623"/>
                      <a:gd name="T54" fmla="*/ 373 w 396"/>
                      <a:gd name="T55" fmla="*/ 412 h 623"/>
                      <a:gd name="T56" fmla="*/ 396 w 396"/>
                      <a:gd name="T57" fmla="*/ 423 h 623"/>
                      <a:gd name="T58" fmla="*/ 363 w 396"/>
                      <a:gd name="T59" fmla="*/ 623 h 623"/>
                      <a:gd name="T60" fmla="*/ 181 w 396"/>
                      <a:gd name="T61" fmla="*/ 590 h 623"/>
                      <a:gd name="T62" fmla="*/ 0 w 396"/>
                      <a:gd name="T63" fmla="*/ 552 h 623"/>
                      <a:gd name="T64" fmla="*/ 0 w 396"/>
                      <a:gd name="T65" fmla="*/ 552 h 6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6"/>
                      <a:gd name="T100" fmla="*/ 0 h 623"/>
                      <a:gd name="T101" fmla="*/ 396 w 396"/>
                      <a:gd name="T102" fmla="*/ 623 h 6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6" h="623">
                        <a:moveTo>
                          <a:pt x="0" y="552"/>
                        </a:moveTo>
                        <a:lnTo>
                          <a:pt x="32" y="420"/>
                        </a:lnTo>
                        <a:lnTo>
                          <a:pt x="48" y="385"/>
                        </a:lnTo>
                        <a:lnTo>
                          <a:pt x="34" y="367"/>
                        </a:lnTo>
                        <a:lnTo>
                          <a:pt x="38" y="351"/>
                        </a:lnTo>
                        <a:lnTo>
                          <a:pt x="62" y="329"/>
                        </a:lnTo>
                        <a:lnTo>
                          <a:pt x="101" y="270"/>
                        </a:lnTo>
                        <a:lnTo>
                          <a:pt x="87" y="251"/>
                        </a:lnTo>
                        <a:lnTo>
                          <a:pt x="81" y="236"/>
                        </a:lnTo>
                        <a:lnTo>
                          <a:pt x="84" y="202"/>
                        </a:lnTo>
                        <a:lnTo>
                          <a:pt x="132" y="0"/>
                        </a:lnTo>
                        <a:lnTo>
                          <a:pt x="184" y="12"/>
                        </a:lnTo>
                        <a:lnTo>
                          <a:pt x="167" y="90"/>
                        </a:lnTo>
                        <a:lnTo>
                          <a:pt x="178" y="118"/>
                        </a:lnTo>
                        <a:lnTo>
                          <a:pt x="179" y="135"/>
                        </a:lnTo>
                        <a:lnTo>
                          <a:pt x="174" y="139"/>
                        </a:lnTo>
                        <a:lnTo>
                          <a:pt x="193" y="157"/>
                        </a:lnTo>
                        <a:lnTo>
                          <a:pt x="214" y="208"/>
                        </a:lnTo>
                        <a:lnTo>
                          <a:pt x="221" y="253"/>
                        </a:lnTo>
                        <a:lnTo>
                          <a:pt x="224" y="277"/>
                        </a:lnTo>
                        <a:lnTo>
                          <a:pt x="209" y="300"/>
                        </a:lnTo>
                        <a:lnTo>
                          <a:pt x="220" y="311"/>
                        </a:lnTo>
                        <a:lnTo>
                          <a:pt x="248" y="296"/>
                        </a:lnTo>
                        <a:lnTo>
                          <a:pt x="266" y="375"/>
                        </a:lnTo>
                        <a:lnTo>
                          <a:pt x="279" y="380"/>
                        </a:lnTo>
                        <a:lnTo>
                          <a:pt x="281" y="403"/>
                        </a:lnTo>
                        <a:lnTo>
                          <a:pt x="317" y="412"/>
                        </a:lnTo>
                        <a:lnTo>
                          <a:pt x="373" y="412"/>
                        </a:lnTo>
                        <a:lnTo>
                          <a:pt x="396" y="423"/>
                        </a:lnTo>
                        <a:lnTo>
                          <a:pt x="363" y="623"/>
                        </a:lnTo>
                        <a:lnTo>
                          <a:pt x="181" y="590"/>
                        </a:lnTo>
                        <a:lnTo>
                          <a:pt x="0" y="552"/>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1" name="Freeform 220"/>
                  <p:cNvSpPr>
                    <a:spLocks/>
                  </p:cNvSpPr>
                  <p:nvPr/>
                </p:nvSpPr>
                <p:spPr bwMode="auto">
                  <a:xfrm>
                    <a:off x="2895621" y="1358363"/>
                    <a:ext cx="1003242" cy="616232"/>
                  </a:xfrm>
                  <a:custGeom>
                    <a:avLst/>
                    <a:gdLst>
                      <a:gd name="T0" fmla="*/ 11 w 678"/>
                      <a:gd name="T1" fmla="*/ 106 h 420"/>
                      <a:gd name="T2" fmla="*/ 12 w 678"/>
                      <a:gd name="T3" fmla="*/ 123 h 420"/>
                      <a:gd name="T4" fmla="*/ 7 w 678"/>
                      <a:gd name="T5" fmla="*/ 127 h 420"/>
                      <a:gd name="T6" fmla="*/ 26 w 678"/>
                      <a:gd name="T7" fmla="*/ 145 h 420"/>
                      <a:gd name="T8" fmla="*/ 47 w 678"/>
                      <a:gd name="T9" fmla="*/ 196 h 420"/>
                      <a:gd name="T10" fmla="*/ 54 w 678"/>
                      <a:gd name="T11" fmla="*/ 241 h 420"/>
                      <a:gd name="T12" fmla="*/ 57 w 678"/>
                      <a:gd name="T13" fmla="*/ 265 h 420"/>
                      <a:gd name="T14" fmla="*/ 42 w 678"/>
                      <a:gd name="T15" fmla="*/ 288 h 420"/>
                      <a:gd name="T16" fmla="*/ 53 w 678"/>
                      <a:gd name="T17" fmla="*/ 299 h 420"/>
                      <a:gd name="T18" fmla="*/ 81 w 678"/>
                      <a:gd name="T19" fmla="*/ 284 h 420"/>
                      <a:gd name="T20" fmla="*/ 99 w 678"/>
                      <a:gd name="T21" fmla="*/ 363 h 420"/>
                      <a:gd name="T22" fmla="*/ 112 w 678"/>
                      <a:gd name="T23" fmla="*/ 368 h 420"/>
                      <a:gd name="T24" fmla="*/ 114 w 678"/>
                      <a:gd name="T25" fmla="*/ 391 h 420"/>
                      <a:gd name="T26" fmla="*/ 124 w 678"/>
                      <a:gd name="T27" fmla="*/ 401 h 420"/>
                      <a:gd name="T28" fmla="*/ 150 w 678"/>
                      <a:gd name="T29" fmla="*/ 400 h 420"/>
                      <a:gd name="T30" fmla="*/ 206 w 678"/>
                      <a:gd name="T31" fmla="*/ 400 h 420"/>
                      <a:gd name="T32" fmla="*/ 229 w 678"/>
                      <a:gd name="T33" fmla="*/ 411 h 420"/>
                      <a:gd name="T34" fmla="*/ 236 w 678"/>
                      <a:gd name="T35" fmla="*/ 369 h 420"/>
                      <a:gd name="T36" fmla="*/ 421 w 678"/>
                      <a:gd name="T37" fmla="*/ 397 h 420"/>
                      <a:gd name="T38" fmla="*/ 648 w 678"/>
                      <a:gd name="T39" fmla="*/ 420 h 420"/>
                      <a:gd name="T40" fmla="*/ 655 w 678"/>
                      <a:gd name="T41" fmla="*/ 344 h 420"/>
                      <a:gd name="T42" fmla="*/ 678 w 678"/>
                      <a:gd name="T43" fmla="*/ 98 h 420"/>
                      <a:gd name="T44" fmla="*/ 377 w 678"/>
                      <a:gd name="T45" fmla="*/ 63 h 420"/>
                      <a:gd name="T46" fmla="*/ 228 w 678"/>
                      <a:gd name="T47" fmla="*/ 40 h 420"/>
                      <a:gd name="T48" fmla="*/ 17 w 678"/>
                      <a:gd name="T49" fmla="*/ 0 h 420"/>
                      <a:gd name="T50" fmla="*/ 0 w 678"/>
                      <a:gd name="T51" fmla="*/ 78 h 420"/>
                      <a:gd name="T52" fmla="*/ 11 w 678"/>
                      <a:gd name="T53" fmla="*/ 106 h 420"/>
                      <a:gd name="T54" fmla="*/ 11 w 678"/>
                      <a:gd name="T55" fmla="*/ 106 h 4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8"/>
                      <a:gd name="T85" fmla="*/ 0 h 420"/>
                      <a:gd name="T86" fmla="*/ 678 w 678"/>
                      <a:gd name="T87" fmla="*/ 420 h 4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8" h="420">
                        <a:moveTo>
                          <a:pt x="11" y="106"/>
                        </a:moveTo>
                        <a:lnTo>
                          <a:pt x="12" y="123"/>
                        </a:lnTo>
                        <a:lnTo>
                          <a:pt x="7" y="127"/>
                        </a:lnTo>
                        <a:lnTo>
                          <a:pt x="26" y="145"/>
                        </a:lnTo>
                        <a:lnTo>
                          <a:pt x="47" y="196"/>
                        </a:lnTo>
                        <a:lnTo>
                          <a:pt x="54" y="241"/>
                        </a:lnTo>
                        <a:lnTo>
                          <a:pt x="57" y="265"/>
                        </a:lnTo>
                        <a:lnTo>
                          <a:pt x="42" y="288"/>
                        </a:lnTo>
                        <a:lnTo>
                          <a:pt x="53" y="299"/>
                        </a:lnTo>
                        <a:lnTo>
                          <a:pt x="81" y="284"/>
                        </a:lnTo>
                        <a:lnTo>
                          <a:pt x="99" y="363"/>
                        </a:lnTo>
                        <a:lnTo>
                          <a:pt x="112" y="368"/>
                        </a:lnTo>
                        <a:lnTo>
                          <a:pt x="114" y="391"/>
                        </a:lnTo>
                        <a:lnTo>
                          <a:pt x="124" y="401"/>
                        </a:lnTo>
                        <a:lnTo>
                          <a:pt x="150" y="400"/>
                        </a:lnTo>
                        <a:lnTo>
                          <a:pt x="206" y="400"/>
                        </a:lnTo>
                        <a:lnTo>
                          <a:pt x="229" y="411"/>
                        </a:lnTo>
                        <a:lnTo>
                          <a:pt x="236" y="369"/>
                        </a:lnTo>
                        <a:lnTo>
                          <a:pt x="421" y="397"/>
                        </a:lnTo>
                        <a:lnTo>
                          <a:pt x="648" y="420"/>
                        </a:lnTo>
                        <a:lnTo>
                          <a:pt x="655" y="344"/>
                        </a:lnTo>
                        <a:lnTo>
                          <a:pt x="678" y="98"/>
                        </a:lnTo>
                        <a:lnTo>
                          <a:pt x="377" y="63"/>
                        </a:lnTo>
                        <a:lnTo>
                          <a:pt x="228" y="40"/>
                        </a:lnTo>
                        <a:lnTo>
                          <a:pt x="17" y="0"/>
                        </a:lnTo>
                        <a:lnTo>
                          <a:pt x="0" y="78"/>
                        </a:lnTo>
                        <a:lnTo>
                          <a:pt x="11" y="106"/>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2" name="Freeform 221"/>
                  <p:cNvSpPr>
                    <a:spLocks/>
                  </p:cNvSpPr>
                  <p:nvPr/>
                </p:nvSpPr>
                <p:spPr bwMode="auto">
                  <a:xfrm>
                    <a:off x="2608557" y="2800395"/>
                    <a:ext cx="668828" cy="748282"/>
                  </a:xfrm>
                  <a:custGeom>
                    <a:avLst/>
                    <a:gdLst>
                      <a:gd name="T0" fmla="*/ 29 w 452"/>
                      <a:gd name="T1" fmla="*/ 324 h 510"/>
                      <a:gd name="T2" fmla="*/ 17 w 452"/>
                      <a:gd name="T3" fmla="*/ 305 h 510"/>
                      <a:gd name="T4" fmla="*/ 23 w 452"/>
                      <a:gd name="T5" fmla="*/ 276 h 510"/>
                      <a:gd name="T6" fmla="*/ 53 w 452"/>
                      <a:gd name="T7" fmla="*/ 229 h 510"/>
                      <a:gd name="T8" fmla="*/ 75 w 452"/>
                      <a:gd name="T9" fmla="*/ 215 h 510"/>
                      <a:gd name="T10" fmla="*/ 62 w 452"/>
                      <a:gd name="T11" fmla="*/ 198 h 510"/>
                      <a:gd name="T12" fmla="*/ 54 w 452"/>
                      <a:gd name="T13" fmla="*/ 152 h 510"/>
                      <a:gd name="T14" fmla="*/ 63 w 452"/>
                      <a:gd name="T15" fmla="*/ 65 h 510"/>
                      <a:gd name="T16" fmla="*/ 78 w 452"/>
                      <a:gd name="T17" fmla="*/ 61 h 510"/>
                      <a:gd name="T18" fmla="*/ 104 w 452"/>
                      <a:gd name="T19" fmla="*/ 76 h 510"/>
                      <a:gd name="T20" fmla="*/ 126 w 452"/>
                      <a:gd name="T21" fmla="*/ 0 h 510"/>
                      <a:gd name="T22" fmla="*/ 452 w 452"/>
                      <a:gd name="T23" fmla="*/ 54 h 510"/>
                      <a:gd name="T24" fmla="*/ 384 w 452"/>
                      <a:gd name="T25" fmla="*/ 510 h 510"/>
                      <a:gd name="T26" fmla="*/ 284 w 452"/>
                      <a:gd name="T27" fmla="*/ 496 h 510"/>
                      <a:gd name="T28" fmla="*/ 221 w 452"/>
                      <a:gd name="T29" fmla="*/ 478 h 510"/>
                      <a:gd name="T30" fmla="*/ 93 w 452"/>
                      <a:gd name="T31" fmla="*/ 428 h 510"/>
                      <a:gd name="T32" fmla="*/ 0 w 452"/>
                      <a:gd name="T33" fmla="*/ 349 h 510"/>
                      <a:gd name="T34" fmla="*/ 29 w 452"/>
                      <a:gd name="T35" fmla="*/ 324 h 510"/>
                      <a:gd name="T36" fmla="*/ 29 w 452"/>
                      <a:gd name="T37" fmla="*/ 324 h 5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510"/>
                      <a:gd name="T59" fmla="*/ 452 w 452"/>
                      <a:gd name="T60" fmla="*/ 510 h 5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510">
                        <a:moveTo>
                          <a:pt x="29" y="324"/>
                        </a:moveTo>
                        <a:lnTo>
                          <a:pt x="17" y="305"/>
                        </a:lnTo>
                        <a:lnTo>
                          <a:pt x="23" y="276"/>
                        </a:lnTo>
                        <a:lnTo>
                          <a:pt x="53" y="229"/>
                        </a:lnTo>
                        <a:lnTo>
                          <a:pt x="75" y="215"/>
                        </a:lnTo>
                        <a:lnTo>
                          <a:pt x="62" y="198"/>
                        </a:lnTo>
                        <a:lnTo>
                          <a:pt x="54" y="152"/>
                        </a:lnTo>
                        <a:lnTo>
                          <a:pt x="63" y="65"/>
                        </a:lnTo>
                        <a:lnTo>
                          <a:pt x="78" y="61"/>
                        </a:lnTo>
                        <a:lnTo>
                          <a:pt x="104" y="76"/>
                        </a:lnTo>
                        <a:lnTo>
                          <a:pt x="126" y="0"/>
                        </a:lnTo>
                        <a:lnTo>
                          <a:pt x="452" y="54"/>
                        </a:lnTo>
                        <a:lnTo>
                          <a:pt x="384" y="510"/>
                        </a:lnTo>
                        <a:lnTo>
                          <a:pt x="284" y="496"/>
                        </a:lnTo>
                        <a:lnTo>
                          <a:pt x="221" y="478"/>
                        </a:lnTo>
                        <a:lnTo>
                          <a:pt x="93" y="428"/>
                        </a:lnTo>
                        <a:lnTo>
                          <a:pt x="0" y="349"/>
                        </a:lnTo>
                        <a:lnTo>
                          <a:pt x="29" y="324"/>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3" name="Freeform 222"/>
                  <p:cNvSpPr>
                    <a:spLocks/>
                  </p:cNvSpPr>
                  <p:nvPr/>
                </p:nvSpPr>
                <p:spPr bwMode="auto">
                  <a:xfrm>
                    <a:off x="3163448" y="1899766"/>
                    <a:ext cx="691024" cy="551675"/>
                  </a:xfrm>
                  <a:custGeom>
                    <a:avLst/>
                    <a:gdLst>
                      <a:gd name="T0" fmla="*/ 0 w 467"/>
                      <a:gd name="T1" fmla="*/ 322 h 376"/>
                      <a:gd name="T2" fmla="*/ 55 w 467"/>
                      <a:gd name="T3" fmla="*/ 0 h 376"/>
                      <a:gd name="T4" fmla="*/ 240 w 467"/>
                      <a:gd name="T5" fmla="*/ 28 h 376"/>
                      <a:gd name="T6" fmla="*/ 467 w 467"/>
                      <a:gd name="T7" fmla="*/ 51 h 376"/>
                      <a:gd name="T8" fmla="*/ 451 w 467"/>
                      <a:gd name="T9" fmla="*/ 214 h 376"/>
                      <a:gd name="T10" fmla="*/ 436 w 467"/>
                      <a:gd name="T11" fmla="*/ 376 h 376"/>
                      <a:gd name="T12" fmla="*/ 126 w 467"/>
                      <a:gd name="T13" fmla="*/ 342 h 376"/>
                      <a:gd name="T14" fmla="*/ 0 w 467"/>
                      <a:gd name="T15" fmla="*/ 322 h 376"/>
                      <a:gd name="T16" fmla="*/ 0 w 467"/>
                      <a:gd name="T17" fmla="*/ 322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
                      <a:gd name="T28" fmla="*/ 0 h 376"/>
                      <a:gd name="T29" fmla="*/ 467 w 467"/>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 h="376">
                        <a:moveTo>
                          <a:pt x="0" y="322"/>
                        </a:moveTo>
                        <a:lnTo>
                          <a:pt x="55" y="0"/>
                        </a:lnTo>
                        <a:lnTo>
                          <a:pt x="240" y="28"/>
                        </a:lnTo>
                        <a:lnTo>
                          <a:pt x="467" y="51"/>
                        </a:lnTo>
                        <a:lnTo>
                          <a:pt x="451" y="214"/>
                        </a:lnTo>
                        <a:lnTo>
                          <a:pt x="436" y="376"/>
                        </a:lnTo>
                        <a:lnTo>
                          <a:pt x="126" y="342"/>
                        </a:lnTo>
                        <a:lnTo>
                          <a:pt x="0" y="322"/>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4" name="Freeform 223"/>
                  <p:cNvSpPr>
                    <a:spLocks/>
                  </p:cNvSpPr>
                  <p:nvPr/>
                </p:nvSpPr>
                <p:spPr bwMode="auto">
                  <a:xfrm>
                    <a:off x="3277385" y="2401553"/>
                    <a:ext cx="716180" cy="544339"/>
                  </a:xfrm>
                  <a:custGeom>
                    <a:avLst/>
                    <a:gdLst>
                      <a:gd name="T0" fmla="*/ 49 w 484"/>
                      <a:gd name="T1" fmla="*/ 0 h 371"/>
                      <a:gd name="T2" fmla="*/ 359 w 484"/>
                      <a:gd name="T3" fmla="*/ 34 h 371"/>
                      <a:gd name="T4" fmla="*/ 484 w 484"/>
                      <a:gd name="T5" fmla="*/ 45 h 371"/>
                      <a:gd name="T6" fmla="*/ 479 w 484"/>
                      <a:gd name="T7" fmla="*/ 125 h 371"/>
                      <a:gd name="T8" fmla="*/ 462 w 484"/>
                      <a:gd name="T9" fmla="*/ 371 h 371"/>
                      <a:gd name="T10" fmla="*/ 398 w 484"/>
                      <a:gd name="T11" fmla="*/ 366 h 371"/>
                      <a:gd name="T12" fmla="*/ 201 w 484"/>
                      <a:gd name="T13" fmla="*/ 349 h 371"/>
                      <a:gd name="T14" fmla="*/ 0 w 484"/>
                      <a:gd name="T15" fmla="*/ 324 h 371"/>
                      <a:gd name="T16" fmla="*/ 49 w 484"/>
                      <a:gd name="T17" fmla="*/ 0 h 371"/>
                      <a:gd name="T18" fmla="*/ 49 w 484"/>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
                      <a:gd name="T31" fmla="*/ 0 h 371"/>
                      <a:gd name="T32" fmla="*/ 484 w 484"/>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 h="371">
                        <a:moveTo>
                          <a:pt x="49" y="0"/>
                        </a:moveTo>
                        <a:lnTo>
                          <a:pt x="359" y="34"/>
                        </a:lnTo>
                        <a:lnTo>
                          <a:pt x="484" y="45"/>
                        </a:lnTo>
                        <a:lnTo>
                          <a:pt x="479" y="125"/>
                        </a:lnTo>
                        <a:lnTo>
                          <a:pt x="462" y="371"/>
                        </a:lnTo>
                        <a:lnTo>
                          <a:pt x="398" y="366"/>
                        </a:lnTo>
                        <a:lnTo>
                          <a:pt x="201" y="349"/>
                        </a:lnTo>
                        <a:lnTo>
                          <a:pt x="0" y="324"/>
                        </a:lnTo>
                        <a:lnTo>
                          <a:pt x="49" y="0"/>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5" name="Freeform 224"/>
                  <p:cNvSpPr>
                    <a:spLocks/>
                  </p:cNvSpPr>
                  <p:nvPr/>
                </p:nvSpPr>
                <p:spPr bwMode="auto">
                  <a:xfrm>
                    <a:off x="3176767" y="2876936"/>
                    <a:ext cx="689545" cy="680789"/>
                  </a:xfrm>
                  <a:custGeom>
                    <a:avLst/>
                    <a:gdLst>
                      <a:gd name="T0" fmla="*/ 59 w 466"/>
                      <a:gd name="T1" fmla="*/ 464 h 464"/>
                      <a:gd name="T2" fmla="*/ 65 w 466"/>
                      <a:gd name="T3" fmla="*/ 429 h 464"/>
                      <a:gd name="T4" fmla="*/ 181 w 466"/>
                      <a:gd name="T5" fmla="*/ 444 h 464"/>
                      <a:gd name="T6" fmla="*/ 177 w 466"/>
                      <a:gd name="T7" fmla="*/ 427 h 464"/>
                      <a:gd name="T8" fmla="*/ 428 w 466"/>
                      <a:gd name="T9" fmla="*/ 450 h 464"/>
                      <a:gd name="T10" fmla="*/ 466 w 466"/>
                      <a:gd name="T11" fmla="*/ 42 h 464"/>
                      <a:gd name="T12" fmla="*/ 269 w 466"/>
                      <a:gd name="T13" fmla="*/ 25 h 464"/>
                      <a:gd name="T14" fmla="*/ 68 w 466"/>
                      <a:gd name="T15" fmla="*/ 0 h 464"/>
                      <a:gd name="T16" fmla="*/ 0 w 466"/>
                      <a:gd name="T17" fmla="*/ 456 h 464"/>
                      <a:gd name="T18" fmla="*/ 59 w 466"/>
                      <a:gd name="T19" fmla="*/ 464 h 464"/>
                      <a:gd name="T20" fmla="*/ 59 w 466"/>
                      <a:gd name="T21" fmla="*/ 464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6"/>
                      <a:gd name="T34" fmla="*/ 0 h 464"/>
                      <a:gd name="T35" fmla="*/ 466 w 466"/>
                      <a:gd name="T36" fmla="*/ 464 h 4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6" h="464">
                        <a:moveTo>
                          <a:pt x="59" y="464"/>
                        </a:moveTo>
                        <a:lnTo>
                          <a:pt x="65" y="429"/>
                        </a:lnTo>
                        <a:lnTo>
                          <a:pt x="181" y="444"/>
                        </a:lnTo>
                        <a:lnTo>
                          <a:pt x="177" y="427"/>
                        </a:lnTo>
                        <a:lnTo>
                          <a:pt x="428" y="450"/>
                        </a:lnTo>
                        <a:lnTo>
                          <a:pt x="466" y="42"/>
                        </a:lnTo>
                        <a:lnTo>
                          <a:pt x="269" y="25"/>
                        </a:lnTo>
                        <a:lnTo>
                          <a:pt x="68" y="0"/>
                        </a:lnTo>
                        <a:lnTo>
                          <a:pt x="0" y="456"/>
                        </a:lnTo>
                        <a:lnTo>
                          <a:pt x="59" y="464"/>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6" name="Freeform 225"/>
                  <p:cNvSpPr>
                    <a:spLocks/>
                  </p:cNvSpPr>
                  <p:nvPr/>
                </p:nvSpPr>
                <p:spPr bwMode="auto">
                  <a:xfrm>
                    <a:off x="3438675" y="3001647"/>
                    <a:ext cx="1370210" cy="1282350"/>
                  </a:xfrm>
                  <a:custGeom>
                    <a:avLst/>
                    <a:gdLst>
                      <a:gd name="T0" fmla="*/ 0 w 926"/>
                      <a:gd name="T1" fmla="*/ 342 h 874"/>
                      <a:gd name="T2" fmla="*/ 251 w 926"/>
                      <a:gd name="T3" fmla="*/ 365 h 874"/>
                      <a:gd name="T4" fmla="*/ 286 w 926"/>
                      <a:gd name="T5" fmla="*/ 0 h 874"/>
                      <a:gd name="T6" fmla="*/ 487 w 926"/>
                      <a:gd name="T7" fmla="*/ 12 h 874"/>
                      <a:gd name="T8" fmla="*/ 480 w 926"/>
                      <a:gd name="T9" fmla="*/ 169 h 874"/>
                      <a:gd name="T10" fmla="*/ 499 w 926"/>
                      <a:gd name="T11" fmla="*/ 185 h 874"/>
                      <a:gd name="T12" fmla="*/ 518 w 926"/>
                      <a:gd name="T13" fmla="*/ 185 h 874"/>
                      <a:gd name="T14" fmla="*/ 533 w 926"/>
                      <a:gd name="T15" fmla="*/ 200 h 874"/>
                      <a:gd name="T16" fmla="*/ 563 w 926"/>
                      <a:gd name="T17" fmla="*/ 207 h 874"/>
                      <a:gd name="T18" fmla="*/ 624 w 926"/>
                      <a:gd name="T19" fmla="*/ 233 h 874"/>
                      <a:gd name="T20" fmla="*/ 634 w 926"/>
                      <a:gd name="T21" fmla="*/ 222 h 874"/>
                      <a:gd name="T22" fmla="*/ 674 w 926"/>
                      <a:gd name="T23" fmla="*/ 245 h 874"/>
                      <a:gd name="T24" fmla="*/ 725 w 926"/>
                      <a:gd name="T25" fmla="*/ 244 h 874"/>
                      <a:gd name="T26" fmla="*/ 761 w 926"/>
                      <a:gd name="T27" fmla="*/ 233 h 874"/>
                      <a:gd name="T28" fmla="*/ 811 w 926"/>
                      <a:gd name="T29" fmla="*/ 224 h 874"/>
                      <a:gd name="T30" fmla="*/ 856 w 926"/>
                      <a:gd name="T31" fmla="*/ 248 h 874"/>
                      <a:gd name="T32" fmla="*/ 863 w 926"/>
                      <a:gd name="T33" fmla="*/ 256 h 874"/>
                      <a:gd name="T34" fmla="*/ 887 w 926"/>
                      <a:gd name="T35" fmla="*/ 256 h 874"/>
                      <a:gd name="T36" fmla="*/ 892 w 926"/>
                      <a:gd name="T37" fmla="*/ 386 h 874"/>
                      <a:gd name="T38" fmla="*/ 926 w 926"/>
                      <a:gd name="T39" fmla="*/ 449 h 874"/>
                      <a:gd name="T40" fmla="*/ 913 w 926"/>
                      <a:gd name="T41" fmla="*/ 499 h 874"/>
                      <a:gd name="T42" fmla="*/ 916 w 926"/>
                      <a:gd name="T43" fmla="*/ 540 h 874"/>
                      <a:gd name="T44" fmla="*/ 901 w 926"/>
                      <a:gd name="T45" fmla="*/ 561 h 874"/>
                      <a:gd name="T46" fmla="*/ 907 w 926"/>
                      <a:gd name="T47" fmla="*/ 568 h 874"/>
                      <a:gd name="T48" fmla="*/ 868 w 926"/>
                      <a:gd name="T49" fmla="*/ 579 h 874"/>
                      <a:gd name="T50" fmla="*/ 838 w 926"/>
                      <a:gd name="T51" fmla="*/ 583 h 874"/>
                      <a:gd name="T52" fmla="*/ 844 w 926"/>
                      <a:gd name="T53" fmla="*/ 561 h 874"/>
                      <a:gd name="T54" fmla="*/ 828 w 926"/>
                      <a:gd name="T55" fmla="*/ 574 h 874"/>
                      <a:gd name="T56" fmla="*/ 829 w 926"/>
                      <a:gd name="T57" fmla="*/ 599 h 874"/>
                      <a:gd name="T58" fmla="*/ 808 w 926"/>
                      <a:gd name="T59" fmla="*/ 625 h 874"/>
                      <a:gd name="T60" fmla="*/ 699 w 926"/>
                      <a:gd name="T61" fmla="*/ 681 h 874"/>
                      <a:gd name="T62" fmla="*/ 664 w 926"/>
                      <a:gd name="T63" fmla="*/ 717 h 874"/>
                      <a:gd name="T64" fmla="*/ 632 w 926"/>
                      <a:gd name="T65" fmla="*/ 794 h 874"/>
                      <a:gd name="T66" fmla="*/ 659 w 926"/>
                      <a:gd name="T67" fmla="*/ 874 h 874"/>
                      <a:gd name="T68" fmla="*/ 633 w 926"/>
                      <a:gd name="T69" fmla="*/ 874 h 874"/>
                      <a:gd name="T70" fmla="*/ 514 w 926"/>
                      <a:gd name="T71" fmla="*/ 832 h 874"/>
                      <a:gd name="T72" fmla="*/ 502 w 926"/>
                      <a:gd name="T73" fmla="*/ 797 h 874"/>
                      <a:gd name="T74" fmla="*/ 489 w 926"/>
                      <a:gd name="T75" fmla="*/ 782 h 874"/>
                      <a:gd name="T76" fmla="*/ 485 w 926"/>
                      <a:gd name="T77" fmla="*/ 736 h 874"/>
                      <a:gd name="T78" fmla="*/ 462 w 926"/>
                      <a:gd name="T79" fmla="*/ 720 h 874"/>
                      <a:gd name="T80" fmla="*/ 399 w 926"/>
                      <a:gd name="T81" fmla="*/ 598 h 874"/>
                      <a:gd name="T82" fmla="*/ 368 w 926"/>
                      <a:gd name="T83" fmla="*/ 575 h 874"/>
                      <a:gd name="T84" fmla="*/ 359 w 926"/>
                      <a:gd name="T85" fmla="*/ 555 h 874"/>
                      <a:gd name="T86" fmla="*/ 265 w 926"/>
                      <a:gd name="T87" fmla="*/ 551 h 874"/>
                      <a:gd name="T88" fmla="*/ 215 w 926"/>
                      <a:gd name="T89" fmla="*/ 608 h 874"/>
                      <a:gd name="T90" fmla="*/ 131 w 926"/>
                      <a:gd name="T91" fmla="*/ 548 h 874"/>
                      <a:gd name="T92" fmla="*/ 106 w 926"/>
                      <a:gd name="T93" fmla="*/ 465 h 874"/>
                      <a:gd name="T94" fmla="*/ 25 w 926"/>
                      <a:gd name="T95" fmla="*/ 388 h 874"/>
                      <a:gd name="T96" fmla="*/ 16 w 926"/>
                      <a:gd name="T97" fmla="*/ 362 h 874"/>
                      <a:gd name="T98" fmla="*/ 4 w 926"/>
                      <a:gd name="T99" fmla="*/ 359 h 874"/>
                      <a:gd name="T100" fmla="*/ 0 w 926"/>
                      <a:gd name="T101" fmla="*/ 342 h 874"/>
                      <a:gd name="T102" fmla="*/ 0 w 926"/>
                      <a:gd name="T103" fmla="*/ 342 h 8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6"/>
                      <a:gd name="T157" fmla="*/ 0 h 874"/>
                      <a:gd name="T158" fmla="*/ 926 w 926"/>
                      <a:gd name="T159" fmla="*/ 874 h 8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6" h="874">
                        <a:moveTo>
                          <a:pt x="0" y="342"/>
                        </a:moveTo>
                        <a:lnTo>
                          <a:pt x="251" y="365"/>
                        </a:lnTo>
                        <a:lnTo>
                          <a:pt x="286" y="0"/>
                        </a:lnTo>
                        <a:lnTo>
                          <a:pt x="487" y="12"/>
                        </a:lnTo>
                        <a:lnTo>
                          <a:pt x="480" y="169"/>
                        </a:lnTo>
                        <a:lnTo>
                          <a:pt x="499" y="185"/>
                        </a:lnTo>
                        <a:lnTo>
                          <a:pt x="518" y="185"/>
                        </a:lnTo>
                        <a:lnTo>
                          <a:pt x="533" y="200"/>
                        </a:lnTo>
                        <a:lnTo>
                          <a:pt x="563" y="207"/>
                        </a:lnTo>
                        <a:lnTo>
                          <a:pt x="624" y="233"/>
                        </a:lnTo>
                        <a:lnTo>
                          <a:pt x="634" y="222"/>
                        </a:lnTo>
                        <a:lnTo>
                          <a:pt x="674" y="245"/>
                        </a:lnTo>
                        <a:lnTo>
                          <a:pt x="725" y="244"/>
                        </a:lnTo>
                        <a:lnTo>
                          <a:pt x="761" y="233"/>
                        </a:lnTo>
                        <a:lnTo>
                          <a:pt x="811" y="224"/>
                        </a:lnTo>
                        <a:lnTo>
                          <a:pt x="856" y="248"/>
                        </a:lnTo>
                        <a:lnTo>
                          <a:pt x="863" y="256"/>
                        </a:lnTo>
                        <a:lnTo>
                          <a:pt x="887" y="256"/>
                        </a:lnTo>
                        <a:lnTo>
                          <a:pt x="892" y="386"/>
                        </a:lnTo>
                        <a:lnTo>
                          <a:pt x="926" y="449"/>
                        </a:lnTo>
                        <a:lnTo>
                          <a:pt x="913" y="499"/>
                        </a:lnTo>
                        <a:lnTo>
                          <a:pt x="916" y="540"/>
                        </a:lnTo>
                        <a:lnTo>
                          <a:pt x="901" y="561"/>
                        </a:lnTo>
                        <a:lnTo>
                          <a:pt x="907" y="568"/>
                        </a:lnTo>
                        <a:lnTo>
                          <a:pt x="868" y="579"/>
                        </a:lnTo>
                        <a:lnTo>
                          <a:pt x="838" y="583"/>
                        </a:lnTo>
                        <a:lnTo>
                          <a:pt x="844" y="561"/>
                        </a:lnTo>
                        <a:lnTo>
                          <a:pt x="828" y="574"/>
                        </a:lnTo>
                        <a:lnTo>
                          <a:pt x="829" y="599"/>
                        </a:lnTo>
                        <a:lnTo>
                          <a:pt x="808" y="625"/>
                        </a:lnTo>
                        <a:lnTo>
                          <a:pt x="699" y="681"/>
                        </a:lnTo>
                        <a:lnTo>
                          <a:pt x="664" y="717"/>
                        </a:lnTo>
                        <a:lnTo>
                          <a:pt x="632" y="794"/>
                        </a:lnTo>
                        <a:lnTo>
                          <a:pt x="659" y="874"/>
                        </a:lnTo>
                        <a:lnTo>
                          <a:pt x="633" y="874"/>
                        </a:lnTo>
                        <a:lnTo>
                          <a:pt x="514" y="832"/>
                        </a:lnTo>
                        <a:lnTo>
                          <a:pt x="502" y="797"/>
                        </a:lnTo>
                        <a:lnTo>
                          <a:pt x="489" y="782"/>
                        </a:lnTo>
                        <a:lnTo>
                          <a:pt x="485" y="736"/>
                        </a:lnTo>
                        <a:lnTo>
                          <a:pt x="462" y="720"/>
                        </a:lnTo>
                        <a:lnTo>
                          <a:pt x="399" y="598"/>
                        </a:lnTo>
                        <a:lnTo>
                          <a:pt x="368" y="575"/>
                        </a:lnTo>
                        <a:lnTo>
                          <a:pt x="359" y="555"/>
                        </a:lnTo>
                        <a:lnTo>
                          <a:pt x="265" y="551"/>
                        </a:lnTo>
                        <a:lnTo>
                          <a:pt x="215" y="608"/>
                        </a:lnTo>
                        <a:lnTo>
                          <a:pt x="131" y="548"/>
                        </a:lnTo>
                        <a:lnTo>
                          <a:pt x="106" y="465"/>
                        </a:lnTo>
                        <a:lnTo>
                          <a:pt x="25" y="388"/>
                        </a:lnTo>
                        <a:lnTo>
                          <a:pt x="16" y="362"/>
                        </a:lnTo>
                        <a:lnTo>
                          <a:pt x="4" y="359"/>
                        </a:lnTo>
                        <a:lnTo>
                          <a:pt x="0" y="342"/>
                        </a:lnTo>
                        <a:close/>
                      </a:path>
                    </a:pathLst>
                  </a:custGeom>
                  <a:solidFill>
                    <a:schemeClr val="accent1">
                      <a:lumMod val="50000"/>
                    </a:schemeClr>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7" name="Freeform 226"/>
                  <p:cNvSpPr>
                    <a:spLocks/>
                  </p:cNvSpPr>
                  <p:nvPr/>
                </p:nvSpPr>
                <p:spPr bwMode="auto">
                  <a:xfrm>
                    <a:off x="3864830" y="1502149"/>
                    <a:ext cx="645153" cy="393215"/>
                  </a:xfrm>
                  <a:custGeom>
                    <a:avLst/>
                    <a:gdLst>
                      <a:gd name="T0" fmla="*/ 23 w 436"/>
                      <a:gd name="T1" fmla="*/ 0 h 268"/>
                      <a:gd name="T2" fmla="*/ 403 w 436"/>
                      <a:gd name="T3" fmla="*/ 20 h 268"/>
                      <a:gd name="T4" fmla="*/ 405 w 436"/>
                      <a:gd name="T5" fmla="*/ 87 h 268"/>
                      <a:gd name="T6" fmla="*/ 422 w 436"/>
                      <a:gd name="T7" fmla="*/ 142 h 268"/>
                      <a:gd name="T8" fmla="*/ 425 w 436"/>
                      <a:gd name="T9" fmla="*/ 211 h 268"/>
                      <a:gd name="T10" fmla="*/ 436 w 436"/>
                      <a:gd name="T11" fmla="*/ 268 h 268"/>
                      <a:gd name="T12" fmla="*/ 207 w 436"/>
                      <a:gd name="T13" fmla="*/ 261 h 268"/>
                      <a:gd name="T14" fmla="*/ 0 w 436"/>
                      <a:gd name="T15" fmla="*/ 246 h 268"/>
                      <a:gd name="T16" fmla="*/ 23 w 436"/>
                      <a:gd name="T17" fmla="*/ 0 h 268"/>
                      <a:gd name="T18" fmla="*/ 23 w 436"/>
                      <a:gd name="T19" fmla="*/ 0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
                      <a:gd name="T31" fmla="*/ 0 h 268"/>
                      <a:gd name="T32" fmla="*/ 436 w 436"/>
                      <a:gd name="T33" fmla="*/ 268 h 2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 h="268">
                        <a:moveTo>
                          <a:pt x="23" y="0"/>
                        </a:moveTo>
                        <a:lnTo>
                          <a:pt x="403" y="20"/>
                        </a:lnTo>
                        <a:lnTo>
                          <a:pt x="405" y="87"/>
                        </a:lnTo>
                        <a:lnTo>
                          <a:pt x="422" y="142"/>
                        </a:lnTo>
                        <a:lnTo>
                          <a:pt x="425" y="211"/>
                        </a:lnTo>
                        <a:lnTo>
                          <a:pt x="436" y="268"/>
                        </a:lnTo>
                        <a:lnTo>
                          <a:pt x="207" y="261"/>
                        </a:lnTo>
                        <a:lnTo>
                          <a:pt x="0" y="246"/>
                        </a:lnTo>
                        <a:lnTo>
                          <a:pt x="23" y="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8" name="Freeform 227"/>
                  <p:cNvSpPr>
                    <a:spLocks/>
                  </p:cNvSpPr>
                  <p:nvPr/>
                </p:nvSpPr>
                <p:spPr bwMode="auto">
                  <a:xfrm>
                    <a:off x="3830797" y="1863085"/>
                    <a:ext cx="689545" cy="446035"/>
                  </a:xfrm>
                  <a:custGeom>
                    <a:avLst/>
                    <a:gdLst>
                      <a:gd name="T0" fmla="*/ 23 w 466"/>
                      <a:gd name="T1" fmla="*/ 0 h 304"/>
                      <a:gd name="T2" fmla="*/ 230 w 466"/>
                      <a:gd name="T3" fmla="*/ 15 h 304"/>
                      <a:gd name="T4" fmla="*/ 459 w 466"/>
                      <a:gd name="T5" fmla="*/ 22 h 304"/>
                      <a:gd name="T6" fmla="*/ 444 w 466"/>
                      <a:gd name="T7" fmla="*/ 50 h 304"/>
                      <a:gd name="T8" fmla="*/ 466 w 466"/>
                      <a:gd name="T9" fmla="*/ 71 h 304"/>
                      <a:gd name="T10" fmla="*/ 465 w 466"/>
                      <a:gd name="T11" fmla="*/ 221 h 304"/>
                      <a:gd name="T12" fmla="*/ 456 w 466"/>
                      <a:gd name="T13" fmla="*/ 220 h 304"/>
                      <a:gd name="T14" fmla="*/ 457 w 466"/>
                      <a:gd name="T15" fmla="*/ 240 h 304"/>
                      <a:gd name="T16" fmla="*/ 464 w 466"/>
                      <a:gd name="T17" fmla="*/ 255 h 304"/>
                      <a:gd name="T18" fmla="*/ 459 w 466"/>
                      <a:gd name="T19" fmla="*/ 269 h 304"/>
                      <a:gd name="T20" fmla="*/ 464 w 466"/>
                      <a:gd name="T21" fmla="*/ 304 h 304"/>
                      <a:gd name="T22" fmla="*/ 454 w 466"/>
                      <a:gd name="T23" fmla="*/ 301 h 304"/>
                      <a:gd name="T24" fmla="*/ 442 w 466"/>
                      <a:gd name="T25" fmla="*/ 287 h 304"/>
                      <a:gd name="T26" fmla="*/ 400 w 466"/>
                      <a:gd name="T27" fmla="*/ 273 h 304"/>
                      <a:gd name="T28" fmla="*/ 360 w 466"/>
                      <a:gd name="T29" fmla="*/ 275 h 304"/>
                      <a:gd name="T30" fmla="*/ 337 w 466"/>
                      <a:gd name="T31" fmla="*/ 258 h 304"/>
                      <a:gd name="T32" fmla="*/ 0 w 466"/>
                      <a:gd name="T33" fmla="*/ 239 h 304"/>
                      <a:gd name="T34" fmla="*/ 23 w 466"/>
                      <a:gd name="T35" fmla="*/ 0 h 304"/>
                      <a:gd name="T36" fmla="*/ 23 w 466"/>
                      <a:gd name="T37" fmla="*/ 0 h 3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6"/>
                      <a:gd name="T58" fmla="*/ 0 h 304"/>
                      <a:gd name="T59" fmla="*/ 466 w 466"/>
                      <a:gd name="T60" fmla="*/ 304 h 3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6" h="304">
                        <a:moveTo>
                          <a:pt x="23" y="0"/>
                        </a:moveTo>
                        <a:lnTo>
                          <a:pt x="230" y="15"/>
                        </a:lnTo>
                        <a:lnTo>
                          <a:pt x="459" y="22"/>
                        </a:lnTo>
                        <a:lnTo>
                          <a:pt x="444" y="50"/>
                        </a:lnTo>
                        <a:lnTo>
                          <a:pt x="466" y="71"/>
                        </a:lnTo>
                        <a:lnTo>
                          <a:pt x="465" y="221"/>
                        </a:lnTo>
                        <a:lnTo>
                          <a:pt x="456" y="220"/>
                        </a:lnTo>
                        <a:lnTo>
                          <a:pt x="457" y="240"/>
                        </a:lnTo>
                        <a:lnTo>
                          <a:pt x="464" y="255"/>
                        </a:lnTo>
                        <a:lnTo>
                          <a:pt x="459" y="269"/>
                        </a:lnTo>
                        <a:lnTo>
                          <a:pt x="464" y="304"/>
                        </a:lnTo>
                        <a:lnTo>
                          <a:pt x="454" y="301"/>
                        </a:lnTo>
                        <a:lnTo>
                          <a:pt x="442" y="287"/>
                        </a:lnTo>
                        <a:lnTo>
                          <a:pt x="400" y="273"/>
                        </a:lnTo>
                        <a:lnTo>
                          <a:pt x="360" y="275"/>
                        </a:lnTo>
                        <a:lnTo>
                          <a:pt x="337" y="258"/>
                        </a:lnTo>
                        <a:lnTo>
                          <a:pt x="0" y="239"/>
                        </a:lnTo>
                        <a:lnTo>
                          <a:pt x="23" y="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29" name="Freeform 228"/>
                  <p:cNvSpPr>
                    <a:spLocks/>
                  </p:cNvSpPr>
                  <p:nvPr/>
                </p:nvSpPr>
                <p:spPr bwMode="auto">
                  <a:xfrm>
                    <a:off x="3808601" y="2213751"/>
                    <a:ext cx="809401" cy="390280"/>
                  </a:xfrm>
                  <a:custGeom>
                    <a:avLst/>
                    <a:gdLst>
                      <a:gd name="T0" fmla="*/ 15 w 547"/>
                      <a:gd name="T1" fmla="*/ 0 h 266"/>
                      <a:gd name="T2" fmla="*/ 352 w 547"/>
                      <a:gd name="T3" fmla="*/ 19 h 266"/>
                      <a:gd name="T4" fmla="*/ 375 w 547"/>
                      <a:gd name="T5" fmla="*/ 36 h 266"/>
                      <a:gd name="T6" fmla="*/ 415 w 547"/>
                      <a:gd name="T7" fmla="*/ 34 h 266"/>
                      <a:gd name="T8" fmla="*/ 457 w 547"/>
                      <a:gd name="T9" fmla="*/ 48 h 266"/>
                      <a:gd name="T10" fmla="*/ 469 w 547"/>
                      <a:gd name="T11" fmla="*/ 62 h 266"/>
                      <a:gd name="T12" fmla="*/ 479 w 547"/>
                      <a:gd name="T13" fmla="*/ 65 h 266"/>
                      <a:gd name="T14" fmla="*/ 497 w 547"/>
                      <a:gd name="T15" fmla="*/ 116 h 266"/>
                      <a:gd name="T16" fmla="*/ 497 w 547"/>
                      <a:gd name="T17" fmla="*/ 131 h 266"/>
                      <a:gd name="T18" fmla="*/ 510 w 547"/>
                      <a:gd name="T19" fmla="*/ 155 h 266"/>
                      <a:gd name="T20" fmla="*/ 516 w 547"/>
                      <a:gd name="T21" fmla="*/ 193 h 266"/>
                      <a:gd name="T22" fmla="*/ 512 w 547"/>
                      <a:gd name="T23" fmla="*/ 205 h 266"/>
                      <a:gd name="T24" fmla="*/ 520 w 547"/>
                      <a:gd name="T25" fmla="*/ 218 h 266"/>
                      <a:gd name="T26" fmla="*/ 547 w 547"/>
                      <a:gd name="T27" fmla="*/ 266 h 266"/>
                      <a:gd name="T28" fmla="*/ 304 w 547"/>
                      <a:gd name="T29" fmla="*/ 264 h 266"/>
                      <a:gd name="T30" fmla="*/ 120 w 547"/>
                      <a:gd name="T31" fmla="*/ 253 h 266"/>
                      <a:gd name="T32" fmla="*/ 125 w 547"/>
                      <a:gd name="T33" fmla="*/ 173 h 266"/>
                      <a:gd name="T34" fmla="*/ 0 w 547"/>
                      <a:gd name="T35" fmla="*/ 162 h 266"/>
                      <a:gd name="T36" fmla="*/ 15 w 547"/>
                      <a:gd name="T37" fmla="*/ 0 h 266"/>
                      <a:gd name="T38" fmla="*/ 15 w 547"/>
                      <a:gd name="T39" fmla="*/ 0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47"/>
                      <a:gd name="T61" fmla="*/ 0 h 266"/>
                      <a:gd name="T62" fmla="*/ 547 w 547"/>
                      <a:gd name="T63" fmla="*/ 266 h 2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47" h="266">
                        <a:moveTo>
                          <a:pt x="15" y="0"/>
                        </a:moveTo>
                        <a:lnTo>
                          <a:pt x="352" y="19"/>
                        </a:lnTo>
                        <a:lnTo>
                          <a:pt x="375" y="36"/>
                        </a:lnTo>
                        <a:lnTo>
                          <a:pt x="415" y="34"/>
                        </a:lnTo>
                        <a:lnTo>
                          <a:pt x="457" y="48"/>
                        </a:lnTo>
                        <a:lnTo>
                          <a:pt x="469" y="62"/>
                        </a:lnTo>
                        <a:lnTo>
                          <a:pt x="479" y="65"/>
                        </a:lnTo>
                        <a:lnTo>
                          <a:pt x="497" y="116"/>
                        </a:lnTo>
                        <a:lnTo>
                          <a:pt x="497" y="131"/>
                        </a:lnTo>
                        <a:lnTo>
                          <a:pt x="510" y="155"/>
                        </a:lnTo>
                        <a:lnTo>
                          <a:pt x="516" y="193"/>
                        </a:lnTo>
                        <a:lnTo>
                          <a:pt x="512" y="205"/>
                        </a:lnTo>
                        <a:lnTo>
                          <a:pt x="520" y="218"/>
                        </a:lnTo>
                        <a:lnTo>
                          <a:pt x="547" y="266"/>
                        </a:lnTo>
                        <a:lnTo>
                          <a:pt x="304" y="264"/>
                        </a:lnTo>
                        <a:lnTo>
                          <a:pt x="120" y="253"/>
                        </a:lnTo>
                        <a:lnTo>
                          <a:pt x="125" y="173"/>
                        </a:lnTo>
                        <a:lnTo>
                          <a:pt x="0" y="162"/>
                        </a:lnTo>
                        <a:lnTo>
                          <a:pt x="15" y="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0" name="Freeform 229"/>
                  <p:cNvSpPr>
                    <a:spLocks/>
                  </p:cNvSpPr>
                  <p:nvPr/>
                </p:nvSpPr>
                <p:spPr bwMode="auto">
                  <a:xfrm>
                    <a:off x="3861871" y="2938558"/>
                    <a:ext cx="846394" cy="426961"/>
                  </a:xfrm>
                  <a:custGeom>
                    <a:avLst/>
                    <a:gdLst>
                      <a:gd name="T0" fmla="*/ 3 w 572"/>
                      <a:gd name="T1" fmla="*/ 0 h 291"/>
                      <a:gd name="T2" fmla="*/ 67 w 572"/>
                      <a:gd name="T3" fmla="*/ 5 h 291"/>
                      <a:gd name="T4" fmla="*/ 348 w 572"/>
                      <a:gd name="T5" fmla="*/ 18 h 291"/>
                      <a:gd name="T6" fmla="*/ 557 w 572"/>
                      <a:gd name="T7" fmla="*/ 17 h 291"/>
                      <a:gd name="T8" fmla="*/ 559 w 572"/>
                      <a:gd name="T9" fmla="*/ 59 h 291"/>
                      <a:gd name="T10" fmla="*/ 572 w 572"/>
                      <a:gd name="T11" fmla="*/ 150 h 291"/>
                      <a:gd name="T12" fmla="*/ 570 w 572"/>
                      <a:gd name="T13" fmla="*/ 291 h 291"/>
                      <a:gd name="T14" fmla="*/ 525 w 572"/>
                      <a:gd name="T15" fmla="*/ 267 h 291"/>
                      <a:gd name="T16" fmla="*/ 475 w 572"/>
                      <a:gd name="T17" fmla="*/ 276 h 291"/>
                      <a:gd name="T18" fmla="*/ 439 w 572"/>
                      <a:gd name="T19" fmla="*/ 287 h 291"/>
                      <a:gd name="T20" fmla="*/ 388 w 572"/>
                      <a:gd name="T21" fmla="*/ 288 h 291"/>
                      <a:gd name="T22" fmla="*/ 348 w 572"/>
                      <a:gd name="T23" fmla="*/ 265 h 291"/>
                      <a:gd name="T24" fmla="*/ 338 w 572"/>
                      <a:gd name="T25" fmla="*/ 276 h 291"/>
                      <a:gd name="T26" fmla="*/ 277 w 572"/>
                      <a:gd name="T27" fmla="*/ 250 h 291"/>
                      <a:gd name="T28" fmla="*/ 247 w 572"/>
                      <a:gd name="T29" fmla="*/ 243 h 291"/>
                      <a:gd name="T30" fmla="*/ 232 w 572"/>
                      <a:gd name="T31" fmla="*/ 229 h 291"/>
                      <a:gd name="T32" fmla="*/ 213 w 572"/>
                      <a:gd name="T33" fmla="*/ 228 h 291"/>
                      <a:gd name="T34" fmla="*/ 194 w 572"/>
                      <a:gd name="T35" fmla="*/ 212 h 291"/>
                      <a:gd name="T36" fmla="*/ 201 w 572"/>
                      <a:gd name="T37" fmla="*/ 55 h 291"/>
                      <a:gd name="T38" fmla="*/ 0 w 572"/>
                      <a:gd name="T39" fmla="*/ 43 h 291"/>
                      <a:gd name="T40" fmla="*/ 3 w 572"/>
                      <a:gd name="T41" fmla="*/ 0 h 291"/>
                      <a:gd name="T42" fmla="*/ 3 w 572"/>
                      <a:gd name="T43" fmla="*/ 0 h 2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2"/>
                      <a:gd name="T67" fmla="*/ 0 h 291"/>
                      <a:gd name="T68" fmla="*/ 572 w 572"/>
                      <a:gd name="T69" fmla="*/ 291 h 2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2" h="291">
                        <a:moveTo>
                          <a:pt x="3" y="0"/>
                        </a:moveTo>
                        <a:lnTo>
                          <a:pt x="67" y="5"/>
                        </a:lnTo>
                        <a:lnTo>
                          <a:pt x="348" y="18"/>
                        </a:lnTo>
                        <a:lnTo>
                          <a:pt x="557" y="17"/>
                        </a:lnTo>
                        <a:lnTo>
                          <a:pt x="559" y="59"/>
                        </a:lnTo>
                        <a:lnTo>
                          <a:pt x="572" y="150"/>
                        </a:lnTo>
                        <a:lnTo>
                          <a:pt x="570" y="291"/>
                        </a:lnTo>
                        <a:lnTo>
                          <a:pt x="525" y="267"/>
                        </a:lnTo>
                        <a:lnTo>
                          <a:pt x="475" y="276"/>
                        </a:lnTo>
                        <a:lnTo>
                          <a:pt x="439" y="287"/>
                        </a:lnTo>
                        <a:lnTo>
                          <a:pt x="388" y="288"/>
                        </a:lnTo>
                        <a:lnTo>
                          <a:pt x="348" y="265"/>
                        </a:lnTo>
                        <a:lnTo>
                          <a:pt x="338" y="276"/>
                        </a:lnTo>
                        <a:lnTo>
                          <a:pt x="277" y="250"/>
                        </a:lnTo>
                        <a:lnTo>
                          <a:pt x="247" y="243"/>
                        </a:lnTo>
                        <a:lnTo>
                          <a:pt x="232" y="229"/>
                        </a:lnTo>
                        <a:lnTo>
                          <a:pt x="213" y="228"/>
                        </a:lnTo>
                        <a:lnTo>
                          <a:pt x="194" y="212"/>
                        </a:lnTo>
                        <a:lnTo>
                          <a:pt x="201" y="55"/>
                        </a:lnTo>
                        <a:lnTo>
                          <a:pt x="0" y="43"/>
                        </a:lnTo>
                        <a:lnTo>
                          <a:pt x="3" y="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1" name="Freeform 230"/>
                  <p:cNvSpPr>
                    <a:spLocks/>
                  </p:cNvSpPr>
                  <p:nvPr/>
                </p:nvSpPr>
                <p:spPr bwMode="auto">
                  <a:xfrm>
                    <a:off x="4461153" y="1499215"/>
                    <a:ext cx="637753" cy="688127"/>
                  </a:xfrm>
                  <a:custGeom>
                    <a:avLst/>
                    <a:gdLst>
                      <a:gd name="T0" fmla="*/ 2 w 431"/>
                      <a:gd name="T1" fmla="*/ 89 h 469"/>
                      <a:gd name="T2" fmla="*/ 19 w 431"/>
                      <a:gd name="T3" fmla="*/ 144 h 469"/>
                      <a:gd name="T4" fmla="*/ 22 w 431"/>
                      <a:gd name="T5" fmla="*/ 213 h 469"/>
                      <a:gd name="T6" fmla="*/ 33 w 431"/>
                      <a:gd name="T7" fmla="*/ 270 h 469"/>
                      <a:gd name="T8" fmla="*/ 18 w 431"/>
                      <a:gd name="T9" fmla="*/ 298 h 469"/>
                      <a:gd name="T10" fmla="*/ 40 w 431"/>
                      <a:gd name="T11" fmla="*/ 319 h 469"/>
                      <a:gd name="T12" fmla="*/ 39 w 431"/>
                      <a:gd name="T13" fmla="*/ 469 h 469"/>
                      <a:gd name="T14" fmla="*/ 354 w 431"/>
                      <a:gd name="T15" fmla="*/ 463 h 469"/>
                      <a:gd name="T16" fmla="*/ 349 w 431"/>
                      <a:gd name="T17" fmla="*/ 433 h 469"/>
                      <a:gd name="T18" fmla="*/ 315 w 431"/>
                      <a:gd name="T19" fmla="*/ 408 h 469"/>
                      <a:gd name="T20" fmla="*/ 299 w 431"/>
                      <a:gd name="T21" fmla="*/ 390 h 469"/>
                      <a:gd name="T22" fmla="*/ 256 w 431"/>
                      <a:gd name="T23" fmla="*/ 363 h 469"/>
                      <a:gd name="T24" fmla="*/ 257 w 431"/>
                      <a:gd name="T25" fmla="*/ 320 h 469"/>
                      <a:gd name="T26" fmla="*/ 248 w 431"/>
                      <a:gd name="T27" fmla="*/ 292 h 469"/>
                      <a:gd name="T28" fmla="*/ 282 w 431"/>
                      <a:gd name="T29" fmla="*/ 250 h 469"/>
                      <a:gd name="T30" fmla="*/ 280 w 431"/>
                      <a:gd name="T31" fmla="*/ 208 h 469"/>
                      <a:gd name="T32" fmla="*/ 338 w 431"/>
                      <a:gd name="T33" fmla="*/ 166 h 469"/>
                      <a:gd name="T34" fmla="*/ 352 w 431"/>
                      <a:gd name="T35" fmla="*/ 142 h 469"/>
                      <a:gd name="T36" fmla="*/ 431 w 431"/>
                      <a:gd name="T37" fmla="*/ 100 h 469"/>
                      <a:gd name="T38" fmla="*/ 396 w 431"/>
                      <a:gd name="T39" fmla="*/ 85 h 469"/>
                      <a:gd name="T40" fmla="*/ 364 w 431"/>
                      <a:gd name="T41" fmla="*/ 89 h 469"/>
                      <a:gd name="T42" fmla="*/ 357 w 431"/>
                      <a:gd name="T43" fmla="*/ 77 h 469"/>
                      <a:gd name="T44" fmla="*/ 300 w 431"/>
                      <a:gd name="T45" fmla="*/ 76 h 469"/>
                      <a:gd name="T46" fmla="*/ 262 w 431"/>
                      <a:gd name="T47" fmla="*/ 64 h 469"/>
                      <a:gd name="T48" fmla="*/ 182 w 431"/>
                      <a:gd name="T49" fmla="*/ 56 h 469"/>
                      <a:gd name="T50" fmla="*/ 171 w 431"/>
                      <a:gd name="T51" fmla="*/ 42 h 469"/>
                      <a:gd name="T52" fmla="*/ 138 w 431"/>
                      <a:gd name="T53" fmla="*/ 30 h 469"/>
                      <a:gd name="T54" fmla="*/ 132 w 431"/>
                      <a:gd name="T55" fmla="*/ 0 h 469"/>
                      <a:gd name="T56" fmla="*/ 113 w 431"/>
                      <a:gd name="T57" fmla="*/ 0 h 469"/>
                      <a:gd name="T58" fmla="*/ 113 w 431"/>
                      <a:gd name="T59" fmla="*/ 22 h 469"/>
                      <a:gd name="T60" fmla="*/ 0 w 431"/>
                      <a:gd name="T61" fmla="*/ 22 h 469"/>
                      <a:gd name="T62" fmla="*/ 2 w 431"/>
                      <a:gd name="T63" fmla="*/ 89 h 469"/>
                      <a:gd name="T64" fmla="*/ 2 w 431"/>
                      <a:gd name="T65" fmla="*/ 89 h 4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1"/>
                      <a:gd name="T100" fmla="*/ 0 h 469"/>
                      <a:gd name="T101" fmla="*/ 431 w 431"/>
                      <a:gd name="T102" fmla="*/ 469 h 4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1" h="469">
                        <a:moveTo>
                          <a:pt x="2" y="89"/>
                        </a:moveTo>
                        <a:lnTo>
                          <a:pt x="19" y="144"/>
                        </a:lnTo>
                        <a:lnTo>
                          <a:pt x="22" y="213"/>
                        </a:lnTo>
                        <a:lnTo>
                          <a:pt x="33" y="270"/>
                        </a:lnTo>
                        <a:lnTo>
                          <a:pt x="18" y="298"/>
                        </a:lnTo>
                        <a:lnTo>
                          <a:pt x="40" y="319"/>
                        </a:lnTo>
                        <a:lnTo>
                          <a:pt x="39" y="469"/>
                        </a:lnTo>
                        <a:lnTo>
                          <a:pt x="354" y="463"/>
                        </a:lnTo>
                        <a:lnTo>
                          <a:pt x="349" y="433"/>
                        </a:lnTo>
                        <a:lnTo>
                          <a:pt x="315" y="408"/>
                        </a:lnTo>
                        <a:lnTo>
                          <a:pt x="299" y="390"/>
                        </a:lnTo>
                        <a:lnTo>
                          <a:pt x="256" y="363"/>
                        </a:lnTo>
                        <a:lnTo>
                          <a:pt x="257" y="320"/>
                        </a:lnTo>
                        <a:lnTo>
                          <a:pt x="248" y="292"/>
                        </a:lnTo>
                        <a:lnTo>
                          <a:pt x="282" y="250"/>
                        </a:lnTo>
                        <a:lnTo>
                          <a:pt x="280" y="208"/>
                        </a:lnTo>
                        <a:lnTo>
                          <a:pt x="338" y="166"/>
                        </a:lnTo>
                        <a:lnTo>
                          <a:pt x="352" y="142"/>
                        </a:lnTo>
                        <a:lnTo>
                          <a:pt x="431" y="100"/>
                        </a:lnTo>
                        <a:lnTo>
                          <a:pt x="396" y="85"/>
                        </a:lnTo>
                        <a:lnTo>
                          <a:pt x="364" y="89"/>
                        </a:lnTo>
                        <a:lnTo>
                          <a:pt x="357" y="77"/>
                        </a:lnTo>
                        <a:lnTo>
                          <a:pt x="300" y="76"/>
                        </a:lnTo>
                        <a:lnTo>
                          <a:pt x="262" y="64"/>
                        </a:lnTo>
                        <a:lnTo>
                          <a:pt x="182" y="56"/>
                        </a:lnTo>
                        <a:lnTo>
                          <a:pt x="171" y="42"/>
                        </a:lnTo>
                        <a:lnTo>
                          <a:pt x="138" y="30"/>
                        </a:lnTo>
                        <a:lnTo>
                          <a:pt x="132" y="0"/>
                        </a:lnTo>
                        <a:lnTo>
                          <a:pt x="113" y="0"/>
                        </a:lnTo>
                        <a:lnTo>
                          <a:pt x="113" y="22"/>
                        </a:lnTo>
                        <a:lnTo>
                          <a:pt x="0" y="22"/>
                        </a:lnTo>
                        <a:lnTo>
                          <a:pt x="2" y="89"/>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2" name="Freeform 231"/>
                  <p:cNvSpPr>
                    <a:spLocks/>
                  </p:cNvSpPr>
                  <p:nvPr/>
                </p:nvSpPr>
                <p:spPr bwMode="auto">
                  <a:xfrm>
                    <a:off x="4505545" y="2178538"/>
                    <a:ext cx="585965" cy="374142"/>
                  </a:xfrm>
                  <a:custGeom>
                    <a:avLst/>
                    <a:gdLst>
                      <a:gd name="T0" fmla="*/ 1 w 396"/>
                      <a:gd name="T1" fmla="*/ 25 h 255"/>
                      <a:gd name="T2" fmla="*/ 8 w 396"/>
                      <a:gd name="T3" fmla="*/ 40 h 255"/>
                      <a:gd name="T4" fmla="*/ 3 w 396"/>
                      <a:gd name="T5" fmla="*/ 54 h 255"/>
                      <a:gd name="T6" fmla="*/ 8 w 396"/>
                      <a:gd name="T7" fmla="*/ 89 h 255"/>
                      <a:gd name="T8" fmla="*/ 26 w 396"/>
                      <a:gd name="T9" fmla="*/ 140 h 255"/>
                      <a:gd name="T10" fmla="*/ 26 w 396"/>
                      <a:gd name="T11" fmla="*/ 155 h 255"/>
                      <a:gd name="T12" fmla="*/ 39 w 396"/>
                      <a:gd name="T13" fmla="*/ 179 h 255"/>
                      <a:gd name="T14" fmla="*/ 45 w 396"/>
                      <a:gd name="T15" fmla="*/ 217 h 255"/>
                      <a:gd name="T16" fmla="*/ 41 w 396"/>
                      <a:gd name="T17" fmla="*/ 229 h 255"/>
                      <a:gd name="T18" fmla="*/ 49 w 396"/>
                      <a:gd name="T19" fmla="*/ 242 h 255"/>
                      <a:gd name="T20" fmla="*/ 306 w 396"/>
                      <a:gd name="T21" fmla="*/ 236 h 255"/>
                      <a:gd name="T22" fmla="*/ 324 w 396"/>
                      <a:gd name="T23" fmla="*/ 255 h 255"/>
                      <a:gd name="T24" fmla="*/ 351 w 396"/>
                      <a:gd name="T25" fmla="*/ 198 h 255"/>
                      <a:gd name="T26" fmla="*/ 342 w 396"/>
                      <a:gd name="T27" fmla="*/ 176 h 255"/>
                      <a:gd name="T28" fmla="*/ 387 w 396"/>
                      <a:gd name="T29" fmla="*/ 141 h 255"/>
                      <a:gd name="T30" fmla="*/ 396 w 396"/>
                      <a:gd name="T31" fmla="*/ 116 h 255"/>
                      <a:gd name="T32" fmla="*/ 363 w 396"/>
                      <a:gd name="T33" fmla="*/ 79 h 255"/>
                      <a:gd name="T34" fmla="*/ 331 w 396"/>
                      <a:gd name="T35" fmla="*/ 41 h 255"/>
                      <a:gd name="T36" fmla="*/ 324 w 396"/>
                      <a:gd name="T37" fmla="*/ 0 h 255"/>
                      <a:gd name="T38" fmla="*/ 9 w 396"/>
                      <a:gd name="T39" fmla="*/ 6 h 255"/>
                      <a:gd name="T40" fmla="*/ 0 w 396"/>
                      <a:gd name="T41" fmla="*/ 5 h 255"/>
                      <a:gd name="T42" fmla="*/ 1 w 396"/>
                      <a:gd name="T43" fmla="*/ 25 h 255"/>
                      <a:gd name="T44" fmla="*/ 1 w 396"/>
                      <a:gd name="T45" fmla="*/ 25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6"/>
                      <a:gd name="T70" fmla="*/ 0 h 255"/>
                      <a:gd name="T71" fmla="*/ 396 w 396"/>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6" h="255">
                        <a:moveTo>
                          <a:pt x="1" y="25"/>
                        </a:moveTo>
                        <a:lnTo>
                          <a:pt x="8" y="40"/>
                        </a:lnTo>
                        <a:lnTo>
                          <a:pt x="3" y="54"/>
                        </a:lnTo>
                        <a:lnTo>
                          <a:pt x="8" y="89"/>
                        </a:lnTo>
                        <a:lnTo>
                          <a:pt x="26" y="140"/>
                        </a:lnTo>
                        <a:lnTo>
                          <a:pt x="26" y="155"/>
                        </a:lnTo>
                        <a:lnTo>
                          <a:pt x="39" y="179"/>
                        </a:lnTo>
                        <a:lnTo>
                          <a:pt x="45" y="217"/>
                        </a:lnTo>
                        <a:lnTo>
                          <a:pt x="41" y="229"/>
                        </a:lnTo>
                        <a:lnTo>
                          <a:pt x="49" y="242"/>
                        </a:lnTo>
                        <a:lnTo>
                          <a:pt x="306" y="236"/>
                        </a:lnTo>
                        <a:lnTo>
                          <a:pt x="324" y="255"/>
                        </a:lnTo>
                        <a:lnTo>
                          <a:pt x="351" y="198"/>
                        </a:lnTo>
                        <a:lnTo>
                          <a:pt x="342" y="176"/>
                        </a:lnTo>
                        <a:lnTo>
                          <a:pt x="387" y="141"/>
                        </a:lnTo>
                        <a:lnTo>
                          <a:pt x="396" y="116"/>
                        </a:lnTo>
                        <a:lnTo>
                          <a:pt x="363" y="79"/>
                        </a:lnTo>
                        <a:lnTo>
                          <a:pt x="331" y="41"/>
                        </a:lnTo>
                        <a:lnTo>
                          <a:pt x="324" y="0"/>
                        </a:lnTo>
                        <a:lnTo>
                          <a:pt x="9" y="6"/>
                        </a:lnTo>
                        <a:lnTo>
                          <a:pt x="0" y="5"/>
                        </a:lnTo>
                        <a:lnTo>
                          <a:pt x="1" y="25"/>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3" name="Freeform 232"/>
                  <p:cNvSpPr>
                    <a:spLocks/>
                  </p:cNvSpPr>
                  <p:nvPr/>
                </p:nvSpPr>
                <p:spPr bwMode="auto">
                  <a:xfrm>
                    <a:off x="4578050" y="2524801"/>
                    <a:ext cx="652551" cy="548739"/>
                  </a:xfrm>
                  <a:custGeom>
                    <a:avLst/>
                    <a:gdLst>
                      <a:gd name="T0" fmla="*/ 27 w 441"/>
                      <a:gd name="T1" fmla="*/ 54 h 374"/>
                      <a:gd name="T2" fmla="*/ 41 w 441"/>
                      <a:gd name="T3" fmla="*/ 66 h 374"/>
                      <a:gd name="T4" fmla="*/ 48 w 441"/>
                      <a:gd name="T5" fmla="*/ 63 h 374"/>
                      <a:gd name="T6" fmla="*/ 57 w 441"/>
                      <a:gd name="T7" fmla="*/ 76 h 374"/>
                      <a:gd name="T8" fmla="*/ 49 w 441"/>
                      <a:gd name="T9" fmla="*/ 76 h 374"/>
                      <a:gd name="T10" fmla="*/ 41 w 441"/>
                      <a:gd name="T11" fmla="*/ 93 h 374"/>
                      <a:gd name="T12" fmla="*/ 60 w 441"/>
                      <a:gd name="T13" fmla="*/ 121 h 374"/>
                      <a:gd name="T14" fmla="*/ 75 w 441"/>
                      <a:gd name="T15" fmla="*/ 124 h 374"/>
                      <a:gd name="T16" fmla="*/ 73 w 441"/>
                      <a:gd name="T17" fmla="*/ 299 h 374"/>
                      <a:gd name="T18" fmla="*/ 75 w 441"/>
                      <a:gd name="T19" fmla="*/ 341 h 374"/>
                      <a:gd name="T20" fmla="*/ 368 w 441"/>
                      <a:gd name="T21" fmla="*/ 332 h 374"/>
                      <a:gd name="T22" fmla="*/ 372 w 441"/>
                      <a:gd name="T23" fmla="*/ 357 h 374"/>
                      <a:gd name="T24" fmla="*/ 359 w 441"/>
                      <a:gd name="T25" fmla="*/ 374 h 374"/>
                      <a:gd name="T26" fmla="*/ 404 w 441"/>
                      <a:gd name="T27" fmla="*/ 371 h 374"/>
                      <a:gd name="T28" fmla="*/ 412 w 441"/>
                      <a:gd name="T29" fmla="*/ 357 h 374"/>
                      <a:gd name="T30" fmla="*/ 412 w 441"/>
                      <a:gd name="T31" fmla="*/ 341 h 374"/>
                      <a:gd name="T32" fmla="*/ 424 w 441"/>
                      <a:gd name="T33" fmla="*/ 330 h 374"/>
                      <a:gd name="T34" fmla="*/ 426 w 441"/>
                      <a:gd name="T35" fmla="*/ 317 h 374"/>
                      <a:gd name="T36" fmla="*/ 438 w 441"/>
                      <a:gd name="T37" fmla="*/ 316 h 374"/>
                      <a:gd name="T38" fmla="*/ 441 w 441"/>
                      <a:gd name="T39" fmla="*/ 291 h 374"/>
                      <a:gd name="T40" fmla="*/ 425 w 441"/>
                      <a:gd name="T41" fmla="*/ 287 h 374"/>
                      <a:gd name="T42" fmla="*/ 415 w 441"/>
                      <a:gd name="T43" fmla="*/ 269 h 374"/>
                      <a:gd name="T44" fmla="*/ 398 w 441"/>
                      <a:gd name="T45" fmla="*/ 224 h 374"/>
                      <a:gd name="T46" fmla="*/ 380 w 441"/>
                      <a:gd name="T47" fmla="*/ 218 h 374"/>
                      <a:gd name="T48" fmla="*/ 359 w 441"/>
                      <a:gd name="T49" fmla="*/ 201 h 374"/>
                      <a:gd name="T50" fmla="*/ 351 w 441"/>
                      <a:gd name="T51" fmla="*/ 178 h 374"/>
                      <a:gd name="T52" fmla="*/ 364 w 441"/>
                      <a:gd name="T53" fmla="*/ 142 h 374"/>
                      <a:gd name="T54" fmla="*/ 353 w 441"/>
                      <a:gd name="T55" fmla="*/ 135 h 374"/>
                      <a:gd name="T56" fmla="*/ 328 w 441"/>
                      <a:gd name="T57" fmla="*/ 135 h 374"/>
                      <a:gd name="T58" fmla="*/ 322 w 441"/>
                      <a:gd name="T59" fmla="*/ 113 h 374"/>
                      <a:gd name="T60" fmla="*/ 281 w 441"/>
                      <a:gd name="T61" fmla="*/ 69 h 374"/>
                      <a:gd name="T62" fmla="*/ 270 w 441"/>
                      <a:gd name="T63" fmla="*/ 33 h 374"/>
                      <a:gd name="T64" fmla="*/ 275 w 441"/>
                      <a:gd name="T65" fmla="*/ 19 h 374"/>
                      <a:gd name="T66" fmla="*/ 257 w 441"/>
                      <a:gd name="T67" fmla="*/ 0 h 374"/>
                      <a:gd name="T68" fmla="*/ 0 w 441"/>
                      <a:gd name="T69" fmla="*/ 6 h 374"/>
                      <a:gd name="T70" fmla="*/ 27 w 441"/>
                      <a:gd name="T71" fmla="*/ 54 h 374"/>
                      <a:gd name="T72" fmla="*/ 27 w 441"/>
                      <a:gd name="T73" fmla="*/ 54 h 3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374"/>
                      <a:gd name="T113" fmla="*/ 441 w 441"/>
                      <a:gd name="T114" fmla="*/ 374 h 3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374">
                        <a:moveTo>
                          <a:pt x="27" y="54"/>
                        </a:moveTo>
                        <a:lnTo>
                          <a:pt x="41" y="66"/>
                        </a:lnTo>
                        <a:lnTo>
                          <a:pt x="48" y="63"/>
                        </a:lnTo>
                        <a:lnTo>
                          <a:pt x="57" y="76"/>
                        </a:lnTo>
                        <a:lnTo>
                          <a:pt x="49" y="76"/>
                        </a:lnTo>
                        <a:lnTo>
                          <a:pt x="41" y="93"/>
                        </a:lnTo>
                        <a:lnTo>
                          <a:pt x="60" y="121"/>
                        </a:lnTo>
                        <a:lnTo>
                          <a:pt x="75" y="124"/>
                        </a:lnTo>
                        <a:lnTo>
                          <a:pt x="73" y="299"/>
                        </a:lnTo>
                        <a:lnTo>
                          <a:pt x="75" y="341"/>
                        </a:lnTo>
                        <a:lnTo>
                          <a:pt x="368" y="332"/>
                        </a:lnTo>
                        <a:lnTo>
                          <a:pt x="372" y="357"/>
                        </a:lnTo>
                        <a:lnTo>
                          <a:pt x="359" y="374"/>
                        </a:lnTo>
                        <a:lnTo>
                          <a:pt x="404" y="371"/>
                        </a:lnTo>
                        <a:lnTo>
                          <a:pt x="412" y="357"/>
                        </a:lnTo>
                        <a:lnTo>
                          <a:pt x="412" y="341"/>
                        </a:lnTo>
                        <a:lnTo>
                          <a:pt x="424" y="330"/>
                        </a:lnTo>
                        <a:lnTo>
                          <a:pt x="426" y="317"/>
                        </a:lnTo>
                        <a:lnTo>
                          <a:pt x="438" y="316"/>
                        </a:lnTo>
                        <a:lnTo>
                          <a:pt x="441" y="291"/>
                        </a:lnTo>
                        <a:lnTo>
                          <a:pt x="425" y="287"/>
                        </a:lnTo>
                        <a:lnTo>
                          <a:pt x="415" y="269"/>
                        </a:lnTo>
                        <a:lnTo>
                          <a:pt x="398" y="224"/>
                        </a:lnTo>
                        <a:lnTo>
                          <a:pt x="380" y="218"/>
                        </a:lnTo>
                        <a:lnTo>
                          <a:pt x="359" y="201"/>
                        </a:lnTo>
                        <a:lnTo>
                          <a:pt x="351" y="178"/>
                        </a:lnTo>
                        <a:lnTo>
                          <a:pt x="364" y="142"/>
                        </a:lnTo>
                        <a:lnTo>
                          <a:pt x="353" y="135"/>
                        </a:lnTo>
                        <a:lnTo>
                          <a:pt x="328" y="135"/>
                        </a:lnTo>
                        <a:lnTo>
                          <a:pt x="322" y="113"/>
                        </a:lnTo>
                        <a:lnTo>
                          <a:pt x="281" y="69"/>
                        </a:lnTo>
                        <a:lnTo>
                          <a:pt x="270" y="33"/>
                        </a:lnTo>
                        <a:lnTo>
                          <a:pt x="275" y="19"/>
                        </a:lnTo>
                        <a:lnTo>
                          <a:pt x="257" y="0"/>
                        </a:lnTo>
                        <a:lnTo>
                          <a:pt x="0" y="6"/>
                        </a:lnTo>
                        <a:lnTo>
                          <a:pt x="27" y="54"/>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4" name="Freeform 233"/>
                  <p:cNvSpPr>
                    <a:spLocks/>
                  </p:cNvSpPr>
                  <p:nvPr/>
                </p:nvSpPr>
                <p:spPr bwMode="auto">
                  <a:xfrm>
                    <a:off x="4689028" y="3011920"/>
                    <a:ext cx="495703" cy="428429"/>
                  </a:xfrm>
                  <a:custGeom>
                    <a:avLst/>
                    <a:gdLst>
                      <a:gd name="T0" fmla="*/ 13 w 335"/>
                      <a:gd name="T1" fmla="*/ 100 h 292"/>
                      <a:gd name="T2" fmla="*/ 11 w 335"/>
                      <a:gd name="T3" fmla="*/ 241 h 292"/>
                      <a:gd name="T4" fmla="*/ 18 w 335"/>
                      <a:gd name="T5" fmla="*/ 249 h 292"/>
                      <a:gd name="T6" fmla="*/ 42 w 335"/>
                      <a:gd name="T7" fmla="*/ 249 h 292"/>
                      <a:gd name="T8" fmla="*/ 43 w 335"/>
                      <a:gd name="T9" fmla="*/ 292 h 292"/>
                      <a:gd name="T10" fmla="*/ 242 w 335"/>
                      <a:gd name="T11" fmla="*/ 290 h 292"/>
                      <a:gd name="T12" fmla="*/ 238 w 335"/>
                      <a:gd name="T13" fmla="*/ 246 h 292"/>
                      <a:gd name="T14" fmla="*/ 254 w 335"/>
                      <a:gd name="T15" fmla="*/ 197 h 292"/>
                      <a:gd name="T16" fmla="*/ 280 w 335"/>
                      <a:gd name="T17" fmla="*/ 164 h 292"/>
                      <a:gd name="T18" fmla="*/ 277 w 335"/>
                      <a:gd name="T19" fmla="*/ 155 h 292"/>
                      <a:gd name="T20" fmla="*/ 296 w 335"/>
                      <a:gd name="T21" fmla="*/ 124 h 292"/>
                      <a:gd name="T22" fmla="*/ 306 w 335"/>
                      <a:gd name="T23" fmla="*/ 90 h 292"/>
                      <a:gd name="T24" fmla="*/ 303 w 335"/>
                      <a:gd name="T25" fmla="*/ 88 h 292"/>
                      <a:gd name="T26" fmla="*/ 319 w 335"/>
                      <a:gd name="T27" fmla="*/ 75 h 292"/>
                      <a:gd name="T28" fmla="*/ 335 w 335"/>
                      <a:gd name="T29" fmla="*/ 46 h 292"/>
                      <a:gd name="T30" fmla="*/ 329 w 335"/>
                      <a:gd name="T31" fmla="*/ 39 h 292"/>
                      <a:gd name="T32" fmla="*/ 284 w 335"/>
                      <a:gd name="T33" fmla="*/ 42 h 292"/>
                      <a:gd name="T34" fmla="*/ 297 w 335"/>
                      <a:gd name="T35" fmla="*/ 25 h 292"/>
                      <a:gd name="T36" fmla="*/ 293 w 335"/>
                      <a:gd name="T37" fmla="*/ 0 h 292"/>
                      <a:gd name="T38" fmla="*/ 0 w 335"/>
                      <a:gd name="T39" fmla="*/ 9 h 292"/>
                      <a:gd name="T40" fmla="*/ 13 w 335"/>
                      <a:gd name="T41" fmla="*/ 100 h 292"/>
                      <a:gd name="T42" fmla="*/ 13 w 335"/>
                      <a:gd name="T43" fmla="*/ 100 h 2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5"/>
                      <a:gd name="T67" fmla="*/ 0 h 292"/>
                      <a:gd name="T68" fmla="*/ 335 w 335"/>
                      <a:gd name="T69" fmla="*/ 292 h 2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5" h="292">
                        <a:moveTo>
                          <a:pt x="13" y="100"/>
                        </a:moveTo>
                        <a:lnTo>
                          <a:pt x="11" y="241"/>
                        </a:lnTo>
                        <a:lnTo>
                          <a:pt x="18" y="249"/>
                        </a:lnTo>
                        <a:lnTo>
                          <a:pt x="42" y="249"/>
                        </a:lnTo>
                        <a:lnTo>
                          <a:pt x="43" y="292"/>
                        </a:lnTo>
                        <a:lnTo>
                          <a:pt x="242" y="290"/>
                        </a:lnTo>
                        <a:lnTo>
                          <a:pt x="238" y="246"/>
                        </a:lnTo>
                        <a:lnTo>
                          <a:pt x="254" y="197"/>
                        </a:lnTo>
                        <a:lnTo>
                          <a:pt x="280" y="164"/>
                        </a:lnTo>
                        <a:lnTo>
                          <a:pt x="277" y="155"/>
                        </a:lnTo>
                        <a:lnTo>
                          <a:pt x="296" y="124"/>
                        </a:lnTo>
                        <a:lnTo>
                          <a:pt x="306" y="90"/>
                        </a:lnTo>
                        <a:lnTo>
                          <a:pt x="303" y="88"/>
                        </a:lnTo>
                        <a:lnTo>
                          <a:pt x="319" y="75"/>
                        </a:lnTo>
                        <a:lnTo>
                          <a:pt x="335" y="46"/>
                        </a:lnTo>
                        <a:lnTo>
                          <a:pt x="329" y="39"/>
                        </a:lnTo>
                        <a:lnTo>
                          <a:pt x="284" y="42"/>
                        </a:lnTo>
                        <a:lnTo>
                          <a:pt x="297" y="25"/>
                        </a:lnTo>
                        <a:lnTo>
                          <a:pt x="293" y="0"/>
                        </a:lnTo>
                        <a:lnTo>
                          <a:pt x="0" y="9"/>
                        </a:lnTo>
                        <a:lnTo>
                          <a:pt x="13" y="10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5" name="Freeform 234"/>
                  <p:cNvSpPr>
                    <a:spLocks/>
                  </p:cNvSpPr>
                  <p:nvPr/>
                </p:nvSpPr>
                <p:spPr bwMode="auto">
                  <a:xfrm>
                    <a:off x="4759007" y="3437412"/>
                    <a:ext cx="560809" cy="469509"/>
                  </a:xfrm>
                  <a:custGeom>
                    <a:avLst/>
                    <a:gdLst>
                      <a:gd name="T0" fmla="*/ 0 w 379"/>
                      <a:gd name="T1" fmla="*/ 2 h 320"/>
                      <a:gd name="T2" fmla="*/ 4 w 379"/>
                      <a:gd name="T3" fmla="*/ 89 h 320"/>
                      <a:gd name="T4" fmla="*/ 38 w 379"/>
                      <a:gd name="T5" fmla="*/ 152 h 320"/>
                      <a:gd name="T6" fmla="*/ 25 w 379"/>
                      <a:gd name="T7" fmla="*/ 202 h 320"/>
                      <a:gd name="T8" fmla="*/ 28 w 379"/>
                      <a:gd name="T9" fmla="*/ 243 h 320"/>
                      <a:gd name="T10" fmla="*/ 13 w 379"/>
                      <a:gd name="T11" fmla="*/ 264 h 320"/>
                      <a:gd name="T12" fmla="*/ 19 w 379"/>
                      <a:gd name="T13" fmla="*/ 271 h 320"/>
                      <a:gd name="T14" fmla="*/ 69 w 379"/>
                      <a:gd name="T15" fmla="*/ 265 h 320"/>
                      <a:gd name="T16" fmla="*/ 132 w 379"/>
                      <a:gd name="T17" fmla="*/ 281 h 320"/>
                      <a:gd name="T18" fmla="*/ 152 w 379"/>
                      <a:gd name="T19" fmla="*/ 265 h 320"/>
                      <a:gd name="T20" fmla="*/ 214 w 379"/>
                      <a:gd name="T21" fmla="*/ 290 h 320"/>
                      <a:gd name="T22" fmla="*/ 218 w 379"/>
                      <a:gd name="T23" fmla="*/ 304 h 320"/>
                      <a:gd name="T24" fmla="*/ 241 w 379"/>
                      <a:gd name="T25" fmla="*/ 315 h 320"/>
                      <a:gd name="T26" fmla="*/ 254 w 379"/>
                      <a:gd name="T27" fmla="*/ 302 h 320"/>
                      <a:gd name="T28" fmla="*/ 283 w 379"/>
                      <a:gd name="T29" fmla="*/ 313 h 320"/>
                      <a:gd name="T30" fmla="*/ 301 w 379"/>
                      <a:gd name="T31" fmla="*/ 304 h 320"/>
                      <a:gd name="T32" fmla="*/ 298 w 379"/>
                      <a:gd name="T33" fmla="*/ 286 h 320"/>
                      <a:gd name="T34" fmla="*/ 347 w 379"/>
                      <a:gd name="T35" fmla="*/ 302 h 320"/>
                      <a:gd name="T36" fmla="*/ 345 w 379"/>
                      <a:gd name="T37" fmla="*/ 320 h 320"/>
                      <a:gd name="T38" fmla="*/ 379 w 379"/>
                      <a:gd name="T39" fmla="*/ 297 h 320"/>
                      <a:gd name="T40" fmla="*/ 349 w 379"/>
                      <a:gd name="T41" fmla="*/ 294 h 320"/>
                      <a:gd name="T42" fmla="*/ 327 w 379"/>
                      <a:gd name="T43" fmla="*/ 270 h 320"/>
                      <a:gd name="T44" fmla="*/ 354 w 379"/>
                      <a:gd name="T45" fmla="*/ 240 h 320"/>
                      <a:gd name="T46" fmla="*/ 354 w 379"/>
                      <a:gd name="T47" fmla="*/ 222 h 320"/>
                      <a:gd name="T48" fmla="*/ 323 w 379"/>
                      <a:gd name="T49" fmla="*/ 248 h 320"/>
                      <a:gd name="T50" fmla="*/ 308 w 379"/>
                      <a:gd name="T51" fmla="*/ 240 h 320"/>
                      <a:gd name="T52" fmla="*/ 321 w 379"/>
                      <a:gd name="T53" fmla="*/ 226 h 320"/>
                      <a:gd name="T54" fmla="*/ 286 w 379"/>
                      <a:gd name="T55" fmla="*/ 236 h 320"/>
                      <a:gd name="T56" fmla="*/ 264 w 379"/>
                      <a:gd name="T57" fmla="*/ 227 h 320"/>
                      <a:gd name="T58" fmla="*/ 270 w 379"/>
                      <a:gd name="T59" fmla="*/ 212 h 320"/>
                      <a:gd name="T60" fmla="*/ 329 w 379"/>
                      <a:gd name="T61" fmla="*/ 222 h 320"/>
                      <a:gd name="T62" fmla="*/ 306 w 379"/>
                      <a:gd name="T63" fmla="*/ 184 h 320"/>
                      <a:gd name="T64" fmla="*/ 309 w 379"/>
                      <a:gd name="T65" fmla="*/ 157 h 320"/>
                      <a:gd name="T66" fmla="*/ 175 w 379"/>
                      <a:gd name="T67" fmla="*/ 162 h 320"/>
                      <a:gd name="T68" fmla="*/ 192 w 379"/>
                      <a:gd name="T69" fmla="*/ 102 h 320"/>
                      <a:gd name="T70" fmla="*/ 215 w 379"/>
                      <a:gd name="T71" fmla="*/ 72 h 320"/>
                      <a:gd name="T72" fmla="*/ 208 w 379"/>
                      <a:gd name="T73" fmla="*/ 64 h 320"/>
                      <a:gd name="T74" fmla="*/ 199 w 379"/>
                      <a:gd name="T75" fmla="*/ 0 h 320"/>
                      <a:gd name="T76" fmla="*/ 0 w 379"/>
                      <a:gd name="T77" fmla="*/ 2 h 320"/>
                      <a:gd name="T78" fmla="*/ 0 w 379"/>
                      <a:gd name="T79" fmla="*/ 2 h 320"/>
                      <a:gd name="T80" fmla="*/ 0 w 379"/>
                      <a:gd name="T81" fmla="*/ 2 h 3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9"/>
                      <a:gd name="T124" fmla="*/ 0 h 320"/>
                      <a:gd name="T125" fmla="*/ 379 w 379"/>
                      <a:gd name="T126" fmla="*/ 320 h 3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9" h="320">
                        <a:moveTo>
                          <a:pt x="0" y="2"/>
                        </a:moveTo>
                        <a:lnTo>
                          <a:pt x="4" y="89"/>
                        </a:lnTo>
                        <a:lnTo>
                          <a:pt x="38" y="152"/>
                        </a:lnTo>
                        <a:lnTo>
                          <a:pt x="25" y="202"/>
                        </a:lnTo>
                        <a:lnTo>
                          <a:pt x="28" y="243"/>
                        </a:lnTo>
                        <a:lnTo>
                          <a:pt x="13" y="264"/>
                        </a:lnTo>
                        <a:lnTo>
                          <a:pt x="19" y="271"/>
                        </a:lnTo>
                        <a:lnTo>
                          <a:pt x="69" y="265"/>
                        </a:lnTo>
                        <a:lnTo>
                          <a:pt x="132" y="281"/>
                        </a:lnTo>
                        <a:lnTo>
                          <a:pt x="152" y="265"/>
                        </a:lnTo>
                        <a:lnTo>
                          <a:pt x="214" y="290"/>
                        </a:lnTo>
                        <a:lnTo>
                          <a:pt x="218" y="304"/>
                        </a:lnTo>
                        <a:lnTo>
                          <a:pt x="241" y="315"/>
                        </a:lnTo>
                        <a:lnTo>
                          <a:pt x="254" y="302"/>
                        </a:lnTo>
                        <a:lnTo>
                          <a:pt x="283" y="313"/>
                        </a:lnTo>
                        <a:lnTo>
                          <a:pt x="301" y="304"/>
                        </a:lnTo>
                        <a:lnTo>
                          <a:pt x="298" y="286"/>
                        </a:lnTo>
                        <a:lnTo>
                          <a:pt x="347" y="302"/>
                        </a:lnTo>
                        <a:lnTo>
                          <a:pt x="345" y="320"/>
                        </a:lnTo>
                        <a:lnTo>
                          <a:pt x="379" y="297"/>
                        </a:lnTo>
                        <a:lnTo>
                          <a:pt x="349" y="294"/>
                        </a:lnTo>
                        <a:lnTo>
                          <a:pt x="327" y="270"/>
                        </a:lnTo>
                        <a:lnTo>
                          <a:pt x="354" y="240"/>
                        </a:lnTo>
                        <a:lnTo>
                          <a:pt x="354" y="222"/>
                        </a:lnTo>
                        <a:lnTo>
                          <a:pt x="323" y="248"/>
                        </a:lnTo>
                        <a:lnTo>
                          <a:pt x="308" y="240"/>
                        </a:lnTo>
                        <a:lnTo>
                          <a:pt x="321" y="226"/>
                        </a:lnTo>
                        <a:lnTo>
                          <a:pt x="286" y="236"/>
                        </a:lnTo>
                        <a:lnTo>
                          <a:pt x="264" y="227"/>
                        </a:lnTo>
                        <a:lnTo>
                          <a:pt x="270" y="212"/>
                        </a:lnTo>
                        <a:lnTo>
                          <a:pt x="329" y="222"/>
                        </a:lnTo>
                        <a:lnTo>
                          <a:pt x="306" y="184"/>
                        </a:lnTo>
                        <a:lnTo>
                          <a:pt x="309" y="157"/>
                        </a:lnTo>
                        <a:lnTo>
                          <a:pt x="175" y="162"/>
                        </a:lnTo>
                        <a:lnTo>
                          <a:pt x="192" y="102"/>
                        </a:lnTo>
                        <a:lnTo>
                          <a:pt x="215" y="72"/>
                        </a:lnTo>
                        <a:lnTo>
                          <a:pt x="208" y="64"/>
                        </a:lnTo>
                        <a:lnTo>
                          <a:pt x="199" y="0"/>
                        </a:lnTo>
                        <a:lnTo>
                          <a:pt x="0" y="2"/>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6" name="Freeform 235"/>
                  <p:cNvSpPr>
                    <a:spLocks/>
                  </p:cNvSpPr>
                  <p:nvPr/>
                </p:nvSpPr>
                <p:spPr bwMode="auto">
                  <a:xfrm>
                    <a:off x="5038240" y="1691419"/>
                    <a:ext cx="557851" cy="275838"/>
                  </a:xfrm>
                  <a:custGeom>
                    <a:avLst/>
                    <a:gdLst>
                      <a:gd name="T0" fmla="*/ 136 w 377"/>
                      <a:gd name="T1" fmla="*/ 124 h 188"/>
                      <a:gd name="T2" fmla="*/ 141 w 377"/>
                      <a:gd name="T3" fmla="*/ 135 h 188"/>
                      <a:gd name="T4" fmla="*/ 153 w 377"/>
                      <a:gd name="T5" fmla="*/ 139 h 188"/>
                      <a:gd name="T6" fmla="*/ 172 w 377"/>
                      <a:gd name="T7" fmla="*/ 188 h 188"/>
                      <a:gd name="T8" fmla="*/ 205 w 377"/>
                      <a:gd name="T9" fmla="*/ 120 h 188"/>
                      <a:gd name="T10" fmla="*/ 222 w 377"/>
                      <a:gd name="T11" fmla="*/ 122 h 188"/>
                      <a:gd name="T12" fmla="*/ 244 w 377"/>
                      <a:gd name="T13" fmla="*/ 112 h 188"/>
                      <a:gd name="T14" fmla="*/ 280 w 377"/>
                      <a:gd name="T15" fmla="*/ 112 h 188"/>
                      <a:gd name="T16" fmla="*/ 293 w 377"/>
                      <a:gd name="T17" fmla="*/ 96 h 188"/>
                      <a:gd name="T18" fmla="*/ 363 w 377"/>
                      <a:gd name="T19" fmla="*/ 98 h 188"/>
                      <a:gd name="T20" fmla="*/ 377 w 377"/>
                      <a:gd name="T21" fmla="*/ 88 h 188"/>
                      <a:gd name="T22" fmla="*/ 354 w 377"/>
                      <a:gd name="T23" fmla="*/ 61 h 188"/>
                      <a:gd name="T24" fmla="*/ 311 w 377"/>
                      <a:gd name="T25" fmla="*/ 62 h 188"/>
                      <a:gd name="T26" fmla="*/ 277 w 377"/>
                      <a:gd name="T27" fmla="*/ 58 h 188"/>
                      <a:gd name="T28" fmla="*/ 233 w 377"/>
                      <a:gd name="T29" fmla="*/ 58 h 188"/>
                      <a:gd name="T30" fmla="*/ 218 w 377"/>
                      <a:gd name="T31" fmla="*/ 80 h 188"/>
                      <a:gd name="T32" fmla="*/ 196 w 377"/>
                      <a:gd name="T33" fmla="*/ 67 h 188"/>
                      <a:gd name="T34" fmla="*/ 173 w 377"/>
                      <a:gd name="T35" fmla="*/ 69 h 188"/>
                      <a:gd name="T36" fmla="*/ 165 w 377"/>
                      <a:gd name="T37" fmla="*/ 46 h 188"/>
                      <a:gd name="T38" fmla="*/ 115 w 377"/>
                      <a:gd name="T39" fmla="*/ 43 h 188"/>
                      <a:gd name="T40" fmla="*/ 109 w 377"/>
                      <a:gd name="T41" fmla="*/ 35 h 188"/>
                      <a:gd name="T42" fmla="*/ 131 w 377"/>
                      <a:gd name="T43" fmla="*/ 11 h 188"/>
                      <a:gd name="T44" fmla="*/ 150 w 377"/>
                      <a:gd name="T45" fmla="*/ 9 h 188"/>
                      <a:gd name="T46" fmla="*/ 131 w 377"/>
                      <a:gd name="T47" fmla="*/ 0 h 188"/>
                      <a:gd name="T48" fmla="*/ 104 w 377"/>
                      <a:gd name="T49" fmla="*/ 7 h 188"/>
                      <a:gd name="T50" fmla="*/ 57 w 377"/>
                      <a:gd name="T51" fmla="*/ 53 h 188"/>
                      <a:gd name="T52" fmla="*/ 34 w 377"/>
                      <a:gd name="T53" fmla="*/ 58 h 188"/>
                      <a:gd name="T54" fmla="*/ 0 w 377"/>
                      <a:gd name="T55" fmla="*/ 81 h 188"/>
                      <a:gd name="T56" fmla="*/ 136 w 377"/>
                      <a:gd name="T57" fmla="*/ 124 h 188"/>
                      <a:gd name="T58" fmla="*/ 136 w 377"/>
                      <a:gd name="T59" fmla="*/ 124 h 1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7"/>
                      <a:gd name="T91" fmla="*/ 0 h 188"/>
                      <a:gd name="T92" fmla="*/ 377 w 377"/>
                      <a:gd name="T93" fmla="*/ 188 h 1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7" h="188">
                        <a:moveTo>
                          <a:pt x="136" y="124"/>
                        </a:moveTo>
                        <a:lnTo>
                          <a:pt x="141" y="135"/>
                        </a:lnTo>
                        <a:lnTo>
                          <a:pt x="153" y="139"/>
                        </a:lnTo>
                        <a:lnTo>
                          <a:pt x="172" y="188"/>
                        </a:lnTo>
                        <a:lnTo>
                          <a:pt x="205" y="120"/>
                        </a:lnTo>
                        <a:lnTo>
                          <a:pt x="222" y="122"/>
                        </a:lnTo>
                        <a:lnTo>
                          <a:pt x="244" y="112"/>
                        </a:lnTo>
                        <a:lnTo>
                          <a:pt x="280" y="112"/>
                        </a:lnTo>
                        <a:lnTo>
                          <a:pt x="293" y="96"/>
                        </a:lnTo>
                        <a:lnTo>
                          <a:pt x="363" y="98"/>
                        </a:lnTo>
                        <a:lnTo>
                          <a:pt x="377" y="88"/>
                        </a:lnTo>
                        <a:lnTo>
                          <a:pt x="354" y="61"/>
                        </a:lnTo>
                        <a:lnTo>
                          <a:pt x="311" y="62"/>
                        </a:lnTo>
                        <a:lnTo>
                          <a:pt x="277" y="58"/>
                        </a:lnTo>
                        <a:lnTo>
                          <a:pt x="233" y="58"/>
                        </a:lnTo>
                        <a:lnTo>
                          <a:pt x="218" y="80"/>
                        </a:lnTo>
                        <a:lnTo>
                          <a:pt x="196" y="67"/>
                        </a:lnTo>
                        <a:lnTo>
                          <a:pt x="173" y="69"/>
                        </a:lnTo>
                        <a:lnTo>
                          <a:pt x="165" y="46"/>
                        </a:lnTo>
                        <a:lnTo>
                          <a:pt x="115" y="43"/>
                        </a:lnTo>
                        <a:lnTo>
                          <a:pt x="109" y="35"/>
                        </a:lnTo>
                        <a:lnTo>
                          <a:pt x="131" y="11"/>
                        </a:lnTo>
                        <a:lnTo>
                          <a:pt x="150" y="9"/>
                        </a:lnTo>
                        <a:lnTo>
                          <a:pt x="131" y="0"/>
                        </a:lnTo>
                        <a:lnTo>
                          <a:pt x="104" y="7"/>
                        </a:lnTo>
                        <a:lnTo>
                          <a:pt x="57" y="53"/>
                        </a:lnTo>
                        <a:lnTo>
                          <a:pt x="34" y="58"/>
                        </a:lnTo>
                        <a:lnTo>
                          <a:pt x="0" y="81"/>
                        </a:lnTo>
                        <a:lnTo>
                          <a:pt x="136" y="124"/>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7" name="Freeform 236"/>
                  <p:cNvSpPr>
                    <a:spLocks/>
                  </p:cNvSpPr>
                  <p:nvPr/>
                </p:nvSpPr>
                <p:spPr bwMode="auto">
                  <a:xfrm>
                    <a:off x="5397809" y="1863086"/>
                    <a:ext cx="378807" cy="497387"/>
                  </a:xfrm>
                  <a:custGeom>
                    <a:avLst/>
                    <a:gdLst>
                      <a:gd name="T0" fmla="*/ 29 w 256"/>
                      <a:gd name="T1" fmla="*/ 281 h 339"/>
                      <a:gd name="T2" fmla="*/ 26 w 256"/>
                      <a:gd name="T3" fmla="*/ 225 h 339"/>
                      <a:gd name="T4" fmla="*/ 4 w 256"/>
                      <a:gd name="T5" fmla="*/ 183 h 339"/>
                      <a:gd name="T6" fmla="*/ 13 w 256"/>
                      <a:gd name="T7" fmla="*/ 97 h 339"/>
                      <a:gd name="T8" fmla="*/ 50 w 256"/>
                      <a:gd name="T9" fmla="*/ 52 h 339"/>
                      <a:gd name="T10" fmla="*/ 48 w 256"/>
                      <a:gd name="T11" fmla="*/ 85 h 339"/>
                      <a:gd name="T12" fmla="*/ 59 w 256"/>
                      <a:gd name="T13" fmla="*/ 78 h 339"/>
                      <a:gd name="T14" fmla="*/ 59 w 256"/>
                      <a:gd name="T15" fmla="*/ 50 h 339"/>
                      <a:gd name="T16" fmla="*/ 73 w 256"/>
                      <a:gd name="T17" fmla="*/ 34 h 339"/>
                      <a:gd name="T18" fmla="*/ 78 w 256"/>
                      <a:gd name="T19" fmla="*/ 4 h 339"/>
                      <a:gd name="T20" fmla="*/ 90 w 256"/>
                      <a:gd name="T21" fmla="*/ 0 h 339"/>
                      <a:gd name="T22" fmla="*/ 168 w 256"/>
                      <a:gd name="T23" fmla="*/ 26 h 339"/>
                      <a:gd name="T24" fmla="*/ 174 w 256"/>
                      <a:gd name="T25" fmla="*/ 48 h 339"/>
                      <a:gd name="T26" fmla="*/ 185 w 256"/>
                      <a:gd name="T27" fmla="*/ 69 h 339"/>
                      <a:gd name="T28" fmla="*/ 187 w 256"/>
                      <a:gd name="T29" fmla="*/ 106 h 339"/>
                      <a:gd name="T30" fmla="*/ 161 w 256"/>
                      <a:gd name="T31" fmla="*/ 138 h 339"/>
                      <a:gd name="T32" fmla="*/ 159 w 256"/>
                      <a:gd name="T33" fmla="*/ 162 h 339"/>
                      <a:gd name="T34" fmla="*/ 174 w 256"/>
                      <a:gd name="T35" fmla="*/ 170 h 339"/>
                      <a:gd name="T36" fmla="*/ 195 w 256"/>
                      <a:gd name="T37" fmla="*/ 137 h 339"/>
                      <a:gd name="T38" fmla="*/ 216 w 256"/>
                      <a:gd name="T39" fmla="*/ 125 h 339"/>
                      <a:gd name="T40" fmla="*/ 230 w 256"/>
                      <a:gd name="T41" fmla="*/ 132 h 339"/>
                      <a:gd name="T42" fmla="*/ 256 w 256"/>
                      <a:gd name="T43" fmla="*/ 207 h 339"/>
                      <a:gd name="T44" fmla="*/ 238 w 256"/>
                      <a:gd name="T45" fmla="*/ 240 h 339"/>
                      <a:gd name="T46" fmla="*/ 233 w 256"/>
                      <a:gd name="T47" fmla="*/ 263 h 339"/>
                      <a:gd name="T48" fmla="*/ 223 w 256"/>
                      <a:gd name="T49" fmla="*/ 270 h 339"/>
                      <a:gd name="T50" fmla="*/ 223 w 256"/>
                      <a:gd name="T51" fmla="*/ 290 h 339"/>
                      <a:gd name="T52" fmla="*/ 209 w 256"/>
                      <a:gd name="T53" fmla="*/ 318 h 339"/>
                      <a:gd name="T54" fmla="*/ 125 w 256"/>
                      <a:gd name="T55" fmla="*/ 330 h 339"/>
                      <a:gd name="T56" fmla="*/ 123 w 256"/>
                      <a:gd name="T57" fmla="*/ 325 h 339"/>
                      <a:gd name="T58" fmla="*/ 0 w 256"/>
                      <a:gd name="T59" fmla="*/ 339 h 339"/>
                      <a:gd name="T60" fmla="*/ 29 w 256"/>
                      <a:gd name="T61" fmla="*/ 281 h 339"/>
                      <a:gd name="T62" fmla="*/ 29 w 256"/>
                      <a:gd name="T63" fmla="*/ 281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6"/>
                      <a:gd name="T97" fmla="*/ 0 h 339"/>
                      <a:gd name="T98" fmla="*/ 256 w 256"/>
                      <a:gd name="T99" fmla="*/ 339 h 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6" h="339">
                        <a:moveTo>
                          <a:pt x="29" y="281"/>
                        </a:moveTo>
                        <a:lnTo>
                          <a:pt x="26" y="225"/>
                        </a:lnTo>
                        <a:lnTo>
                          <a:pt x="4" y="183"/>
                        </a:lnTo>
                        <a:lnTo>
                          <a:pt x="13" y="97"/>
                        </a:lnTo>
                        <a:lnTo>
                          <a:pt x="50" y="52"/>
                        </a:lnTo>
                        <a:lnTo>
                          <a:pt x="48" y="85"/>
                        </a:lnTo>
                        <a:lnTo>
                          <a:pt x="59" y="78"/>
                        </a:lnTo>
                        <a:lnTo>
                          <a:pt x="59" y="50"/>
                        </a:lnTo>
                        <a:lnTo>
                          <a:pt x="73" y="34"/>
                        </a:lnTo>
                        <a:lnTo>
                          <a:pt x="78" y="4"/>
                        </a:lnTo>
                        <a:lnTo>
                          <a:pt x="90" y="0"/>
                        </a:lnTo>
                        <a:lnTo>
                          <a:pt x="168" y="26"/>
                        </a:lnTo>
                        <a:lnTo>
                          <a:pt x="174" y="48"/>
                        </a:lnTo>
                        <a:lnTo>
                          <a:pt x="185" y="69"/>
                        </a:lnTo>
                        <a:lnTo>
                          <a:pt x="187" y="106"/>
                        </a:lnTo>
                        <a:lnTo>
                          <a:pt x="161" y="138"/>
                        </a:lnTo>
                        <a:lnTo>
                          <a:pt x="159" y="162"/>
                        </a:lnTo>
                        <a:lnTo>
                          <a:pt x="174" y="170"/>
                        </a:lnTo>
                        <a:lnTo>
                          <a:pt x="195" y="137"/>
                        </a:lnTo>
                        <a:lnTo>
                          <a:pt x="216" y="125"/>
                        </a:lnTo>
                        <a:lnTo>
                          <a:pt x="230" y="132"/>
                        </a:lnTo>
                        <a:lnTo>
                          <a:pt x="256" y="207"/>
                        </a:lnTo>
                        <a:lnTo>
                          <a:pt x="238" y="240"/>
                        </a:lnTo>
                        <a:lnTo>
                          <a:pt x="233" y="263"/>
                        </a:lnTo>
                        <a:lnTo>
                          <a:pt x="223" y="270"/>
                        </a:lnTo>
                        <a:lnTo>
                          <a:pt x="223" y="290"/>
                        </a:lnTo>
                        <a:lnTo>
                          <a:pt x="209" y="318"/>
                        </a:lnTo>
                        <a:lnTo>
                          <a:pt x="125" y="330"/>
                        </a:lnTo>
                        <a:lnTo>
                          <a:pt x="123" y="325"/>
                        </a:lnTo>
                        <a:lnTo>
                          <a:pt x="0" y="339"/>
                        </a:lnTo>
                        <a:lnTo>
                          <a:pt x="29" y="281"/>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8" name="Freeform 237"/>
                  <p:cNvSpPr>
                    <a:spLocks/>
                  </p:cNvSpPr>
                  <p:nvPr/>
                </p:nvSpPr>
                <p:spPr bwMode="auto">
                  <a:xfrm>
                    <a:off x="4828121" y="1767715"/>
                    <a:ext cx="519379" cy="526732"/>
                  </a:xfrm>
                  <a:custGeom>
                    <a:avLst/>
                    <a:gdLst>
                      <a:gd name="T0" fmla="*/ 9 w 351"/>
                      <a:gd name="T1" fmla="*/ 137 h 359"/>
                      <a:gd name="T2" fmla="*/ 8 w 351"/>
                      <a:gd name="T3" fmla="*/ 180 h 359"/>
                      <a:gd name="T4" fmla="*/ 51 w 351"/>
                      <a:gd name="T5" fmla="*/ 207 h 359"/>
                      <a:gd name="T6" fmla="*/ 67 w 351"/>
                      <a:gd name="T7" fmla="*/ 225 h 359"/>
                      <a:gd name="T8" fmla="*/ 101 w 351"/>
                      <a:gd name="T9" fmla="*/ 250 h 359"/>
                      <a:gd name="T10" fmla="*/ 106 w 351"/>
                      <a:gd name="T11" fmla="*/ 280 h 359"/>
                      <a:gd name="T12" fmla="*/ 113 w 351"/>
                      <a:gd name="T13" fmla="*/ 321 h 359"/>
                      <a:gd name="T14" fmla="*/ 145 w 351"/>
                      <a:gd name="T15" fmla="*/ 359 h 359"/>
                      <a:gd name="T16" fmla="*/ 319 w 351"/>
                      <a:gd name="T17" fmla="*/ 349 h 359"/>
                      <a:gd name="T18" fmla="*/ 310 w 351"/>
                      <a:gd name="T19" fmla="*/ 293 h 359"/>
                      <a:gd name="T20" fmla="*/ 325 w 351"/>
                      <a:gd name="T21" fmla="*/ 209 h 359"/>
                      <a:gd name="T22" fmla="*/ 325 w 351"/>
                      <a:gd name="T23" fmla="*/ 186 h 359"/>
                      <a:gd name="T24" fmla="*/ 351 w 351"/>
                      <a:gd name="T25" fmla="*/ 120 h 359"/>
                      <a:gd name="T26" fmla="*/ 344 w 351"/>
                      <a:gd name="T27" fmla="*/ 118 h 359"/>
                      <a:gd name="T28" fmla="*/ 328 w 351"/>
                      <a:gd name="T29" fmla="*/ 156 h 359"/>
                      <a:gd name="T30" fmla="*/ 314 w 351"/>
                      <a:gd name="T31" fmla="*/ 158 h 359"/>
                      <a:gd name="T32" fmla="*/ 308 w 351"/>
                      <a:gd name="T33" fmla="*/ 174 h 359"/>
                      <a:gd name="T34" fmla="*/ 293 w 351"/>
                      <a:gd name="T35" fmla="*/ 185 h 359"/>
                      <a:gd name="T36" fmla="*/ 303 w 351"/>
                      <a:gd name="T37" fmla="*/ 150 h 359"/>
                      <a:gd name="T38" fmla="*/ 314 w 351"/>
                      <a:gd name="T39" fmla="*/ 136 h 359"/>
                      <a:gd name="T40" fmla="*/ 295 w 351"/>
                      <a:gd name="T41" fmla="*/ 87 h 359"/>
                      <a:gd name="T42" fmla="*/ 283 w 351"/>
                      <a:gd name="T43" fmla="*/ 83 h 359"/>
                      <a:gd name="T44" fmla="*/ 278 w 351"/>
                      <a:gd name="T45" fmla="*/ 72 h 359"/>
                      <a:gd name="T46" fmla="*/ 142 w 351"/>
                      <a:gd name="T47" fmla="*/ 29 h 359"/>
                      <a:gd name="T48" fmla="*/ 124 w 351"/>
                      <a:gd name="T49" fmla="*/ 21 h 359"/>
                      <a:gd name="T50" fmla="*/ 115 w 351"/>
                      <a:gd name="T51" fmla="*/ 29 h 359"/>
                      <a:gd name="T52" fmla="*/ 112 w 351"/>
                      <a:gd name="T53" fmla="*/ 27 h 359"/>
                      <a:gd name="T54" fmla="*/ 116 w 351"/>
                      <a:gd name="T55" fmla="*/ 12 h 359"/>
                      <a:gd name="T56" fmla="*/ 120 w 351"/>
                      <a:gd name="T57" fmla="*/ 2 h 359"/>
                      <a:gd name="T58" fmla="*/ 115 w 351"/>
                      <a:gd name="T59" fmla="*/ 0 h 359"/>
                      <a:gd name="T60" fmla="*/ 60 w 351"/>
                      <a:gd name="T61" fmla="*/ 23 h 359"/>
                      <a:gd name="T62" fmla="*/ 54 w 351"/>
                      <a:gd name="T63" fmla="*/ 24 h 359"/>
                      <a:gd name="T64" fmla="*/ 43 w 351"/>
                      <a:gd name="T65" fmla="*/ 19 h 359"/>
                      <a:gd name="T66" fmla="*/ 32 w 351"/>
                      <a:gd name="T67" fmla="*/ 25 h 359"/>
                      <a:gd name="T68" fmla="*/ 34 w 351"/>
                      <a:gd name="T69" fmla="*/ 67 h 359"/>
                      <a:gd name="T70" fmla="*/ 0 w 351"/>
                      <a:gd name="T71" fmla="*/ 109 h 359"/>
                      <a:gd name="T72" fmla="*/ 9 w 351"/>
                      <a:gd name="T73" fmla="*/ 137 h 359"/>
                      <a:gd name="T74" fmla="*/ 9 w 351"/>
                      <a:gd name="T75" fmla="*/ 137 h 3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1"/>
                      <a:gd name="T115" fmla="*/ 0 h 359"/>
                      <a:gd name="T116" fmla="*/ 351 w 351"/>
                      <a:gd name="T117" fmla="*/ 359 h 3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1" h="359">
                        <a:moveTo>
                          <a:pt x="9" y="137"/>
                        </a:moveTo>
                        <a:lnTo>
                          <a:pt x="8" y="180"/>
                        </a:lnTo>
                        <a:lnTo>
                          <a:pt x="51" y="207"/>
                        </a:lnTo>
                        <a:lnTo>
                          <a:pt x="67" y="225"/>
                        </a:lnTo>
                        <a:lnTo>
                          <a:pt x="101" y="250"/>
                        </a:lnTo>
                        <a:lnTo>
                          <a:pt x="106" y="280"/>
                        </a:lnTo>
                        <a:lnTo>
                          <a:pt x="113" y="321"/>
                        </a:lnTo>
                        <a:lnTo>
                          <a:pt x="145" y="359"/>
                        </a:lnTo>
                        <a:lnTo>
                          <a:pt x="319" y="349"/>
                        </a:lnTo>
                        <a:lnTo>
                          <a:pt x="310" y="293"/>
                        </a:lnTo>
                        <a:lnTo>
                          <a:pt x="325" y="209"/>
                        </a:lnTo>
                        <a:lnTo>
                          <a:pt x="325" y="186"/>
                        </a:lnTo>
                        <a:lnTo>
                          <a:pt x="351" y="120"/>
                        </a:lnTo>
                        <a:lnTo>
                          <a:pt x="344" y="118"/>
                        </a:lnTo>
                        <a:lnTo>
                          <a:pt x="328" y="156"/>
                        </a:lnTo>
                        <a:lnTo>
                          <a:pt x="314" y="158"/>
                        </a:lnTo>
                        <a:lnTo>
                          <a:pt x="308" y="174"/>
                        </a:lnTo>
                        <a:lnTo>
                          <a:pt x="293" y="185"/>
                        </a:lnTo>
                        <a:lnTo>
                          <a:pt x="303" y="150"/>
                        </a:lnTo>
                        <a:lnTo>
                          <a:pt x="314" y="136"/>
                        </a:lnTo>
                        <a:lnTo>
                          <a:pt x="295" y="87"/>
                        </a:lnTo>
                        <a:lnTo>
                          <a:pt x="283" y="83"/>
                        </a:lnTo>
                        <a:lnTo>
                          <a:pt x="278" y="72"/>
                        </a:lnTo>
                        <a:lnTo>
                          <a:pt x="142" y="29"/>
                        </a:lnTo>
                        <a:lnTo>
                          <a:pt x="124" y="21"/>
                        </a:lnTo>
                        <a:lnTo>
                          <a:pt x="115" y="29"/>
                        </a:lnTo>
                        <a:lnTo>
                          <a:pt x="112" y="27"/>
                        </a:lnTo>
                        <a:lnTo>
                          <a:pt x="116" y="12"/>
                        </a:lnTo>
                        <a:lnTo>
                          <a:pt x="120" y="2"/>
                        </a:lnTo>
                        <a:lnTo>
                          <a:pt x="115" y="0"/>
                        </a:lnTo>
                        <a:lnTo>
                          <a:pt x="60" y="23"/>
                        </a:lnTo>
                        <a:lnTo>
                          <a:pt x="54" y="24"/>
                        </a:lnTo>
                        <a:lnTo>
                          <a:pt x="43" y="19"/>
                        </a:lnTo>
                        <a:lnTo>
                          <a:pt x="32" y="25"/>
                        </a:lnTo>
                        <a:lnTo>
                          <a:pt x="34" y="67"/>
                        </a:lnTo>
                        <a:lnTo>
                          <a:pt x="0" y="109"/>
                        </a:lnTo>
                        <a:lnTo>
                          <a:pt x="9" y="137"/>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39" name="Freeform 238"/>
                  <p:cNvSpPr>
                    <a:spLocks/>
                  </p:cNvSpPr>
                  <p:nvPr/>
                </p:nvSpPr>
                <p:spPr bwMode="auto">
                  <a:xfrm>
                    <a:off x="4977573" y="2279776"/>
                    <a:ext cx="386205" cy="669051"/>
                  </a:xfrm>
                  <a:custGeom>
                    <a:avLst/>
                    <a:gdLst>
                      <a:gd name="T0" fmla="*/ 5 w 261"/>
                      <a:gd name="T1" fmla="*/ 186 h 456"/>
                      <a:gd name="T2" fmla="*/ 32 w 261"/>
                      <a:gd name="T3" fmla="*/ 129 h 456"/>
                      <a:gd name="T4" fmla="*/ 23 w 261"/>
                      <a:gd name="T5" fmla="*/ 107 h 456"/>
                      <a:gd name="T6" fmla="*/ 68 w 261"/>
                      <a:gd name="T7" fmla="*/ 72 h 456"/>
                      <a:gd name="T8" fmla="*/ 77 w 261"/>
                      <a:gd name="T9" fmla="*/ 47 h 456"/>
                      <a:gd name="T10" fmla="*/ 44 w 261"/>
                      <a:gd name="T11" fmla="*/ 10 h 456"/>
                      <a:gd name="T12" fmla="*/ 218 w 261"/>
                      <a:gd name="T13" fmla="*/ 0 h 456"/>
                      <a:gd name="T14" fmla="*/ 223 w 261"/>
                      <a:gd name="T15" fmla="*/ 26 h 456"/>
                      <a:gd name="T16" fmla="*/ 240 w 261"/>
                      <a:gd name="T17" fmla="*/ 61 h 456"/>
                      <a:gd name="T18" fmla="*/ 255 w 261"/>
                      <a:gd name="T19" fmla="*/ 235 h 456"/>
                      <a:gd name="T20" fmla="*/ 252 w 261"/>
                      <a:gd name="T21" fmla="*/ 271 h 456"/>
                      <a:gd name="T22" fmla="*/ 261 w 261"/>
                      <a:gd name="T23" fmla="*/ 291 h 456"/>
                      <a:gd name="T24" fmla="*/ 251 w 261"/>
                      <a:gd name="T25" fmla="*/ 331 h 456"/>
                      <a:gd name="T26" fmla="*/ 237 w 261"/>
                      <a:gd name="T27" fmla="*/ 348 h 456"/>
                      <a:gd name="T28" fmla="*/ 230 w 261"/>
                      <a:gd name="T29" fmla="*/ 377 h 456"/>
                      <a:gd name="T30" fmla="*/ 238 w 261"/>
                      <a:gd name="T31" fmla="*/ 386 h 456"/>
                      <a:gd name="T32" fmla="*/ 231 w 261"/>
                      <a:gd name="T33" fmla="*/ 402 h 456"/>
                      <a:gd name="T34" fmla="*/ 235 w 261"/>
                      <a:gd name="T35" fmla="*/ 408 h 456"/>
                      <a:gd name="T36" fmla="*/ 214 w 261"/>
                      <a:gd name="T37" fmla="*/ 416 h 456"/>
                      <a:gd name="T38" fmla="*/ 209 w 261"/>
                      <a:gd name="T39" fmla="*/ 445 h 456"/>
                      <a:gd name="T40" fmla="*/ 179 w 261"/>
                      <a:gd name="T41" fmla="*/ 436 h 456"/>
                      <a:gd name="T42" fmla="*/ 164 w 261"/>
                      <a:gd name="T43" fmla="*/ 456 h 456"/>
                      <a:gd name="T44" fmla="*/ 155 w 261"/>
                      <a:gd name="T45" fmla="*/ 454 h 456"/>
                      <a:gd name="T46" fmla="*/ 145 w 261"/>
                      <a:gd name="T47" fmla="*/ 436 h 456"/>
                      <a:gd name="T48" fmla="*/ 128 w 261"/>
                      <a:gd name="T49" fmla="*/ 391 h 456"/>
                      <a:gd name="T50" fmla="*/ 89 w 261"/>
                      <a:gd name="T51" fmla="*/ 368 h 456"/>
                      <a:gd name="T52" fmla="*/ 81 w 261"/>
                      <a:gd name="T53" fmla="*/ 345 h 456"/>
                      <a:gd name="T54" fmla="*/ 94 w 261"/>
                      <a:gd name="T55" fmla="*/ 309 h 456"/>
                      <a:gd name="T56" fmla="*/ 83 w 261"/>
                      <a:gd name="T57" fmla="*/ 302 h 456"/>
                      <a:gd name="T58" fmla="*/ 58 w 261"/>
                      <a:gd name="T59" fmla="*/ 302 h 456"/>
                      <a:gd name="T60" fmla="*/ 52 w 261"/>
                      <a:gd name="T61" fmla="*/ 280 h 456"/>
                      <a:gd name="T62" fmla="*/ 11 w 261"/>
                      <a:gd name="T63" fmla="*/ 236 h 456"/>
                      <a:gd name="T64" fmla="*/ 0 w 261"/>
                      <a:gd name="T65" fmla="*/ 200 h 456"/>
                      <a:gd name="T66" fmla="*/ 5 w 261"/>
                      <a:gd name="T67" fmla="*/ 186 h 456"/>
                      <a:gd name="T68" fmla="*/ 5 w 261"/>
                      <a:gd name="T69" fmla="*/ 186 h 4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456"/>
                      <a:gd name="T107" fmla="*/ 261 w 261"/>
                      <a:gd name="T108" fmla="*/ 456 h 4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456">
                        <a:moveTo>
                          <a:pt x="5" y="186"/>
                        </a:moveTo>
                        <a:lnTo>
                          <a:pt x="32" y="129"/>
                        </a:lnTo>
                        <a:lnTo>
                          <a:pt x="23" y="107"/>
                        </a:lnTo>
                        <a:lnTo>
                          <a:pt x="68" y="72"/>
                        </a:lnTo>
                        <a:lnTo>
                          <a:pt x="77" y="47"/>
                        </a:lnTo>
                        <a:lnTo>
                          <a:pt x="44" y="10"/>
                        </a:lnTo>
                        <a:lnTo>
                          <a:pt x="218" y="0"/>
                        </a:lnTo>
                        <a:lnTo>
                          <a:pt x="223" y="26"/>
                        </a:lnTo>
                        <a:lnTo>
                          <a:pt x="240" y="61"/>
                        </a:lnTo>
                        <a:lnTo>
                          <a:pt x="255" y="235"/>
                        </a:lnTo>
                        <a:lnTo>
                          <a:pt x="252" y="271"/>
                        </a:lnTo>
                        <a:lnTo>
                          <a:pt x="261" y="291"/>
                        </a:lnTo>
                        <a:lnTo>
                          <a:pt x="251" y="331"/>
                        </a:lnTo>
                        <a:lnTo>
                          <a:pt x="237" y="348"/>
                        </a:lnTo>
                        <a:lnTo>
                          <a:pt x="230" y="377"/>
                        </a:lnTo>
                        <a:lnTo>
                          <a:pt x="238" y="386"/>
                        </a:lnTo>
                        <a:lnTo>
                          <a:pt x="231" y="402"/>
                        </a:lnTo>
                        <a:lnTo>
                          <a:pt x="235" y="408"/>
                        </a:lnTo>
                        <a:lnTo>
                          <a:pt x="214" y="416"/>
                        </a:lnTo>
                        <a:lnTo>
                          <a:pt x="209" y="445"/>
                        </a:lnTo>
                        <a:lnTo>
                          <a:pt x="179" y="436"/>
                        </a:lnTo>
                        <a:lnTo>
                          <a:pt x="164" y="456"/>
                        </a:lnTo>
                        <a:lnTo>
                          <a:pt x="155" y="454"/>
                        </a:lnTo>
                        <a:lnTo>
                          <a:pt x="145" y="436"/>
                        </a:lnTo>
                        <a:lnTo>
                          <a:pt x="128" y="391"/>
                        </a:lnTo>
                        <a:lnTo>
                          <a:pt x="89" y="368"/>
                        </a:lnTo>
                        <a:lnTo>
                          <a:pt x="81" y="345"/>
                        </a:lnTo>
                        <a:lnTo>
                          <a:pt x="94" y="309"/>
                        </a:lnTo>
                        <a:lnTo>
                          <a:pt x="83" y="302"/>
                        </a:lnTo>
                        <a:lnTo>
                          <a:pt x="58" y="302"/>
                        </a:lnTo>
                        <a:lnTo>
                          <a:pt x="52" y="280"/>
                        </a:lnTo>
                        <a:lnTo>
                          <a:pt x="11" y="236"/>
                        </a:lnTo>
                        <a:lnTo>
                          <a:pt x="0" y="200"/>
                        </a:lnTo>
                        <a:lnTo>
                          <a:pt x="5" y="186"/>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40" name="Freeform 239"/>
                  <p:cNvSpPr>
                    <a:spLocks/>
                  </p:cNvSpPr>
                  <p:nvPr/>
                </p:nvSpPr>
                <p:spPr bwMode="auto">
                  <a:xfrm>
                    <a:off x="5317903" y="2339932"/>
                    <a:ext cx="303341" cy="504724"/>
                  </a:xfrm>
                  <a:custGeom>
                    <a:avLst/>
                    <a:gdLst>
                      <a:gd name="T0" fmla="*/ 7 w 205"/>
                      <a:gd name="T1" fmla="*/ 344 h 344"/>
                      <a:gd name="T2" fmla="*/ 13 w 205"/>
                      <a:gd name="T3" fmla="*/ 333 h 344"/>
                      <a:gd name="T4" fmla="*/ 52 w 205"/>
                      <a:gd name="T5" fmla="*/ 331 h 344"/>
                      <a:gd name="T6" fmla="*/ 84 w 205"/>
                      <a:gd name="T7" fmla="*/ 321 h 344"/>
                      <a:gd name="T8" fmla="*/ 117 w 205"/>
                      <a:gd name="T9" fmla="*/ 301 h 344"/>
                      <a:gd name="T10" fmla="*/ 143 w 205"/>
                      <a:gd name="T11" fmla="*/ 300 h 344"/>
                      <a:gd name="T12" fmla="*/ 173 w 205"/>
                      <a:gd name="T13" fmla="*/ 250 h 344"/>
                      <a:gd name="T14" fmla="*/ 182 w 205"/>
                      <a:gd name="T15" fmla="*/ 254 h 344"/>
                      <a:gd name="T16" fmla="*/ 205 w 205"/>
                      <a:gd name="T17" fmla="*/ 237 h 344"/>
                      <a:gd name="T18" fmla="*/ 200 w 205"/>
                      <a:gd name="T19" fmla="*/ 224 h 344"/>
                      <a:gd name="T20" fmla="*/ 202 w 205"/>
                      <a:gd name="T21" fmla="*/ 217 h 344"/>
                      <a:gd name="T22" fmla="*/ 179 w 205"/>
                      <a:gd name="T23" fmla="*/ 5 h 344"/>
                      <a:gd name="T24" fmla="*/ 177 w 205"/>
                      <a:gd name="T25" fmla="*/ 0 h 344"/>
                      <a:gd name="T26" fmla="*/ 54 w 205"/>
                      <a:gd name="T27" fmla="*/ 14 h 344"/>
                      <a:gd name="T28" fmla="*/ 31 w 205"/>
                      <a:gd name="T29" fmla="*/ 25 h 344"/>
                      <a:gd name="T30" fmla="*/ 10 w 205"/>
                      <a:gd name="T31" fmla="*/ 20 h 344"/>
                      <a:gd name="T32" fmla="*/ 25 w 205"/>
                      <a:gd name="T33" fmla="*/ 194 h 344"/>
                      <a:gd name="T34" fmla="*/ 22 w 205"/>
                      <a:gd name="T35" fmla="*/ 230 h 344"/>
                      <a:gd name="T36" fmla="*/ 31 w 205"/>
                      <a:gd name="T37" fmla="*/ 250 h 344"/>
                      <a:gd name="T38" fmla="*/ 21 w 205"/>
                      <a:gd name="T39" fmla="*/ 290 h 344"/>
                      <a:gd name="T40" fmla="*/ 7 w 205"/>
                      <a:gd name="T41" fmla="*/ 307 h 344"/>
                      <a:gd name="T42" fmla="*/ 0 w 205"/>
                      <a:gd name="T43" fmla="*/ 336 h 344"/>
                      <a:gd name="T44" fmla="*/ 7 w 205"/>
                      <a:gd name="T45" fmla="*/ 344 h 344"/>
                      <a:gd name="T46" fmla="*/ 7 w 205"/>
                      <a:gd name="T47" fmla="*/ 344 h 3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5"/>
                      <a:gd name="T73" fmla="*/ 0 h 344"/>
                      <a:gd name="T74" fmla="*/ 205 w 205"/>
                      <a:gd name="T75" fmla="*/ 344 h 3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5" h="344">
                        <a:moveTo>
                          <a:pt x="7" y="344"/>
                        </a:moveTo>
                        <a:lnTo>
                          <a:pt x="13" y="333"/>
                        </a:lnTo>
                        <a:lnTo>
                          <a:pt x="52" y="331"/>
                        </a:lnTo>
                        <a:lnTo>
                          <a:pt x="84" y="321"/>
                        </a:lnTo>
                        <a:lnTo>
                          <a:pt x="117" y="301"/>
                        </a:lnTo>
                        <a:lnTo>
                          <a:pt x="143" y="300"/>
                        </a:lnTo>
                        <a:lnTo>
                          <a:pt x="173" y="250"/>
                        </a:lnTo>
                        <a:lnTo>
                          <a:pt x="182" y="254"/>
                        </a:lnTo>
                        <a:lnTo>
                          <a:pt x="205" y="237"/>
                        </a:lnTo>
                        <a:lnTo>
                          <a:pt x="200" y="224"/>
                        </a:lnTo>
                        <a:lnTo>
                          <a:pt x="202" y="217"/>
                        </a:lnTo>
                        <a:lnTo>
                          <a:pt x="179" y="5"/>
                        </a:lnTo>
                        <a:lnTo>
                          <a:pt x="177" y="0"/>
                        </a:lnTo>
                        <a:lnTo>
                          <a:pt x="54" y="14"/>
                        </a:lnTo>
                        <a:lnTo>
                          <a:pt x="31" y="25"/>
                        </a:lnTo>
                        <a:lnTo>
                          <a:pt x="10" y="20"/>
                        </a:lnTo>
                        <a:lnTo>
                          <a:pt x="25" y="194"/>
                        </a:lnTo>
                        <a:lnTo>
                          <a:pt x="22" y="230"/>
                        </a:lnTo>
                        <a:lnTo>
                          <a:pt x="31" y="250"/>
                        </a:lnTo>
                        <a:lnTo>
                          <a:pt x="21" y="290"/>
                        </a:lnTo>
                        <a:lnTo>
                          <a:pt x="7" y="307"/>
                        </a:lnTo>
                        <a:lnTo>
                          <a:pt x="0" y="336"/>
                        </a:lnTo>
                        <a:lnTo>
                          <a:pt x="7" y="344"/>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241" name="Freeform 240"/>
                  <p:cNvSpPr>
                    <a:spLocks/>
                  </p:cNvSpPr>
                  <p:nvPr/>
                </p:nvSpPr>
                <p:spPr bwMode="auto">
                  <a:xfrm>
                    <a:off x="5205447" y="2656851"/>
                    <a:ext cx="710262" cy="352133"/>
                  </a:xfrm>
                  <a:custGeom>
                    <a:avLst/>
                    <a:gdLst>
                      <a:gd name="T0" fmla="*/ 2 w 480"/>
                      <a:gd name="T1" fmla="*/ 227 h 240"/>
                      <a:gd name="T2" fmla="*/ 14 w 480"/>
                      <a:gd name="T3" fmla="*/ 226 h 240"/>
                      <a:gd name="T4" fmla="*/ 17 w 480"/>
                      <a:gd name="T5" fmla="*/ 201 h 240"/>
                      <a:gd name="T6" fmla="*/ 10 w 480"/>
                      <a:gd name="T7" fmla="*/ 199 h 240"/>
                      <a:gd name="T8" fmla="*/ 25 w 480"/>
                      <a:gd name="T9" fmla="*/ 179 h 240"/>
                      <a:gd name="T10" fmla="*/ 55 w 480"/>
                      <a:gd name="T11" fmla="*/ 188 h 240"/>
                      <a:gd name="T12" fmla="*/ 60 w 480"/>
                      <a:gd name="T13" fmla="*/ 159 h 240"/>
                      <a:gd name="T14" fmla="*/ 81 w 480"/>
                      <a:gd name="T15" fmla="*/ 151 h 240"/>
                      <a:gd name="T16" fmla="*/ 77 w 480"/>
                      <a:gd name="T17" fmla="*/ 145 h 240"/>
                      <a:gd name="T18" fmla="*/ 89 w 480"/>
                      <a:gd name="T19" fmla="*/ 117 h 240"/>
                      <a:gd name="T20" fmla="*/ 128 w 480"/>
                      <a:gd name="T21" fmla="*/ 115 h 240"/>
                      <a:gd name="T22" fmla="*/ 160 w 480"/>
                      <a:gd name="T23" fmla="*/ 105 h 240"/>
                      <a:gd name="T24" fmla="*/ 181 w 480"/>
                      <a:gd name="T25" fmla="*/ 91 h 240"/>
                      <a:gd name="T26" fmla="*/ 193 w 480"/>
                      <a:gd name="T27" fmla="*/ 85 h 240"/>
                      <a:gd name="T28" fmla="*/ 219 w 480"/>
                      <a:gd name="T29" fmla="*/ 84 h 240"/>
                      <a:gd name="T30" fmla="*/ 249 w 480"/>
                      <a:gd name="T31" fmla="*/ 34 h 240"/>
                      <a:gd name="T32" fmla="*/ 258 w 480"/>
                      <a:gd name="T33" fmla="*/ 38 h 240"/>
                      <a:gd name="T34" fmla="*/ 281 w 480"/>
                      <a:gd name="T35" fmla="*/ 21 h 240"/>
                      <a:gd name="T36" fmla="*/ 276 w 480"/>
                      <a:gd name="T37" fmla="*/ 8 h 240"/>
                      <a:gd name="T38" fmla="*/ 278 w 480"/>
                      <a:gd name="T39" fmla="*/ 1 h 240"/>
                      <a:gd name="T40" fmla="*/ 299 w 480"/>
                      <a:gd name="T41" fmla="*/ 0 h 240"/>
                      <a:gd name="T42" fmla="*/ 313 w 480"/>
                      <a:gd name="T43" fmla="*/ 4 h 240"/>
                      <a:gd name="T44" fmla="*/ 354 w 480"/>
                      <a:gd name="T45" fmla="*/ 29 h 240"/>
                      <a:gd name="T46" fmla="*/ 384 w 480"/>
                      <a:gd name="T47" fmla="*/ 28 h 240"/>
                      <a:gd name="T48" fmla="*/ 398 w 480"/>
                      <a:gd name="T49" fmla="*/ 18 h 240"/>
                      <a:gd name="T50" fmla="*/ 431 w 480"/>
                      <a:gd name="T51" fmla="*/ 39 h 240"/>
                      <a:gd name="T52" fmla="*/ 442 w 480"/>
                      <a:gd name="T53" fmla="*/ 78 h 240"/>
                      <a:gd name="T54" fmla="*/ 480 w 480"/>
                      <a:gd name="T55" fmla="*/ 106 h 240"/>
                      <a:gd name="T56" fmla="*/ 461 w 480"/>
                      <a:gd name="T57" fmla="*/ 128 h 240"/>
                      <a:gd name="T58" fmla="*/ 429 w 480"/>
                      <a:gd name="T59" fmla="*/ 159 h 240"/>
                      <a:gd name="T60" fmla="*/ 428 w 480"/>
                      <a:gd name="T61" fmla="*/ 166 h 240"/>
                      <a:gd name="T62" fmla="*/ 381 w 480"/>
                      <a:gd name="T63" fmla="*/ 196 h 240"/>
                      <a:gd name="T64" fmla="*/ 115 w 480"/>
                      <a:gd name="T65" fmla="*/ 221 h 240"/>
                      <a:gd name="T66" fmla="*/ 86 w 480"/>
                      <a:gd name="T67" fmla="*/ 219 h 240"/>
                      <a:gd name="T68" fmla="*/ 88 w 480"/>
                      <a:gd name="T69" fmla="*/ 233 h 240"/>
                      <a:gd name="T70" fmla="*/ 0 w 480"/>
                      <a:gd name="T71" fmla="*/ 240 h 240"/>
                      <a:gd name="T72" fmla="*/ 2 w 480"/>
                      <a:gd name="T73" fmla="*/ 227 h 240"/>
                      <a:gd name="T74" fmla="*/ 2 w 480"/>
                      <a:gd name="T75" fmla="*/ 227 h 2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0"/>
                      <a:gd name="T115" fmla="*/ 0 h 240"/>
                      <a:gd name="T116" fmla="*/ 480 w 480"/>
                      <a:gd name="T117" fmla="*/ 240 h 2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0" h="240">
                        <a:moveTo>
                          <a:pt x="2" y="227"/>
                        </a:moveTo>
                        <a:lnTo>
                          <a:pt x="14" y="226"/>
                        </a:lnTo>
                        <a:lnTo>
                          <a:pt x="17" y="201"/>
                        </a:lnTo>
                        <a:lnTo>
                          <a:pt x="10" y="199"/>
                        </a:lnTo>
                        <a:lnTo>
                          <a:pt x="25" y="179"/>
                        </a:lnTo>
                        <a:lnTo>
                          <a:pt x="55" y="188"/>
                        </a:lnTo>
                        <a:lnTo>
                          <a:pt x="60" y="159"/>
                        </a:lnTo>
                        <a:lnTo>
                          <a:pt x="81" y="151"/>
                        </a:lnTo>
                        <a:lnTo>
                          <a:pt x="77" y="145"/>
                        </a:lnTo>
                        <a:lnTo>
                          <a:pt x="89" y="117"/>
                        </a:lnTo>
                        <a:lnTo>
                          <a:pt x="128" y="115"/>
                        </a:lnTo>
                        <a:lnTo>
                          <a:pt x="160" y="105"/>
                        </a:lnTo>
                        <a:lnTo>
                          <a:pt x="181" y="91"/>
                        </a:lnTo>
                        <a:lnTo>
                          <a:pt x="193" y="85"/>
                        </a:lnTo>
                        <a:lnTo>
                          <a:pt x="219" y="84"/>
                        </a:lnTo>
                        <a:lnTo>
                          <a:pt x="249" y="34"/>
                        </a:lnTo>
                        <a:lnTo>
                          <a:pt x="258" y="38"/>
                        </a:lnTo>
                        <a:lnTo>
                          <a:pt x="281" y="21"/>
                        </a:lnTo>
                        <a:lnTo>
                          <a:pt x="276" y="8"/>
                        </a:lnTo>
                        <a:lnTo>
                          <a:pt x="278" y="1"/>
                        </a:lnTo>
                        <a:lnTo>
                          <a:pt x="299" y="0"/>
                        </a:lnTo>
                        <a:lnTo>
                          <a:pt x="313" y="4"/>
                        </a:lnTo>
                        <a:lnTo>
                          <a:pt x="354" y="29"/>
                        </a:lnTo>
                        <a:lnTo>
                          <a:pt x="384" y="28"/>
                        </a:lnTo>
                        <a:lnTo>
                          <a:pt x="398" y="18"/>
                        </a:lnTo>
                        <a:lnTo>
                          <a:pt x="431" y="39"/>
                        </a:lnTo>
                        <a:lnTo>
                          <a:pt x="442" y="78"/>
                        </a:lnTo>
                        <a:lnTo>
                          <a:pt x="480" y="106"/>
                        </a:lnTo>
                        <a:lnTo>
                          <a:pt x="461" y="128"/>
                        </a:lnTo>
                        <a:lnTo>
                          <a:pt x="429" y="159"/>
                        </a:lnTo>
                        <a:lnTo>
                          <a:pt x="428" y="166"/>
                        </a:lnTo>
                        <a:lnTo>
                          <a:pt x="381" y="196"/>
                        </a:lnTo>
                        <a:lnTo>
                          <a:pt x="115" y="221"/>
                        </a:lnTo>
                        <a:lnTo>
                          <a:pt x="86" y="219"/>
                        </a:lnTo>
                        <a:lnTo>
                          <a:pt x="88" y="233"/>
                        </a:lnTo>
                        <a:lnTo>
                          <a:pt x="0" y="240"/>
                        </a:lnTo>
                        <a:lnTo>
                          <a:pt x="2" y="227"/>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1" name="Freeform 370"/>
                  <p:cNvSpPr>
                    <a:spLocks/>
                  </p:cNvSpPr>
                  <p:nvPr/>
                </p:nvSpPr>
                <p:spPr bwMode="auto">
                  <a:xfrm>
                    <a:off x="5011604" y="3180650"/>
                    <a:ext cx="349211" cy="582486"/>
                  </a:xfrm>
                  <a:custGeom>
                    <a:avLst/>
                    <a:gdLst>
                      <a:gd name="T0" fmla="*/ 17 w 236"/>
                      <a:gd name="T1" fmla="*/ 277 h 397"/>
                      <a:gd name="T2" fmla="*/ 40 w 236"/>
                      <a:gd name="T3" fmla="*/ 247 h 397"/>
                      <a:gd name="T4" fmla="*/ 33 w 236"/>
                      <a:gd name="T5" fmla="*/ 239 h 397"/>
                      <a:gd name="T6" fmla="*/ 24 w 236"/>
                      <a:gd name="T7" fmla="*/ 175 h 397"/>
                      <a:gd name="T8" fmla="*/ 20 w 236"/>
                      <a:gd name="T9" fmla="*/ 131 h 397"/>
                      <a:gd name="T10" fmla="*/ 36 w 236"/>
                      <a:gd name="T11" fmla="*/ 82 h 397"/>
                      <a:gd name="T12" fmla="*/ 62 w 236"/>
                      <a:gd name="T13" fmla="*/ 49 h 397"/>
                      <a:gd name="T14" fmla="*/ 59 w 236"/>
                      <a:gd name="T15" fmla="*/ 40 h 397"/>
                      <a:gd name="T16" fmla="*/ 78 w 236"/>
                      <a:gd name="T17" fmla="*/ 9 h 397"/>
                      <a:gd name="T18" fmla="*/ 220 w 236"/>
                      <a:gd name="T19" fmla="*/ 0 h 397"/>
                      <a:gd name="T20" fmla="*/ 227 w 236"/>
                      <a:gd name="T21" fmla="*/ 7 h 397"/>
                      <a:gd name="T22" fmla="*/ 220 w 236"/>
                      <a:gd name="T23" fmla="*/ 254 h 397"/>
                      <a:gd name="T24" fmla="*/ 236 w 236"/>
                      <a:gd name="T25" fmla="*/ 373 h 397"/>
                      <a:gd name="T26" fmla="*/ 230 w 236"/>
                      <a:gd name="T27" fmla="*/ 379 h 397"/>
                      <a:gd name="T28" fmla="*/ 200 w 236"/>
                      <a:gd name="T29" fmla="*/ 372 h 397"/>
                      <a:gd name="T30" fmla="*/ 154 w 236"/>
                      <a:gd name="T31" fmla="*/ 397 h 397"/>
                      <a:gd name="T32" fmla="*/ 131 w 236"/>
                      <a:gd name="T33" fmla="*/ 359 h 397"/>
                      <a:gd name="T34" fmla="*/ 134 w 236"/>
                      <a:gd name="T35" fmla="*/ 332 h 397"/>
                      <a:gd name="T36" fmla="*/ 0 w 236"/>
                      <a:gd name="T37" fmla="*/ 337 h 397"/>
                      <a:gd name="T38" fmla="*/ 17 w 236"/>
                      <a:gd name="T39" fmla="*/ 277 h 397"/>
                      <a:gd name="T40" fmla="*/ 17 w 236"/>
                      <a:gd name="T41" fmla="*/ 277 h 3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6"/>
                      <a:gd name="T64" fmla="*/ 0 h 397"/>
                      <a:gd name="T65" fmla="*/ 236 w 236"/>
                      <a:gd name="T66" fmla="*/ 397 h 3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6" h="397">
                        <a:moveTo>
                          <a:pt x="17" y="277"/>
                        </a:moveTo>
                        <a:lnTo>
                          <a:pt x="40" y="247"/>
                        </a:lnTo>
                        <a:lnTo>
                          <a:pt x="33" y="239"/>
                        </a:lnTo>
                        <a:lnTo>
                          <a:pt x="24" y="175"/>
                        </a:lnTo>
                        <a:lnTo>
                          <a:pt x="20" y="131"/>
                        </a:lnTo>
                        <a:lnTo>
                          <a:pt x="36" y="82"/>
                        </a:lnTo>
                        <a:lnTo>
                          <a:pt x="62" y="49"/>
                        </a:lnTo>
                        <a:lnTo>
                          <a:pt x="59" y="40"/>
                        </a:lnTo>
                        <a:lnTo>
                          <a:pt x="78" y="9"/>
                        </a:lnTo>
                        <a:lnTo>
                          <a:pt x="220" y="0"/>
                        </a:lnTo>
                        <a:lnTo>
                          <a:pt x="227" y="7"/>
                        </a:lnTo>
                        <a:lnTo>
                          <a:pt x="220" y="254"/>
                        </a:lnTo>
                        <a:lnTo>
                          <a:pt x="236" y="373"/>
                        </a:lnTo>
                        <a:lnTo>
                          <a:pt x="230" y="379"/>
                        </a:lnTo>
                        <a:lnTo>
                          <a:pt x="200" y="372"/>
                        </a:lnTo>
                        <a:lnTo>
                          <a:pt x="154" y="397"/>
                        </a:lnTo>
                        <a:lnTo>
                          <a:pt x="131" y="359"/>
                        </a:lnTo>
                        <a:lnTo>
                          <a:pt x="134" y="332"/>
                        </a:lnTo>
                        <a:lnTo>
                          <a:pt x="0" y="337"/>
                        </a:lnTo>
                        <a:lnTo>
                          <a:pt x="17" y="277"/>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2" name="Freeform 371"/>
                  <p:cNvSpPr>
                    <a:spLocks/>
                  </p:cNvSpPr>
                  <p:nvPr/>
                </p:nvSpPr>
                <p:spPr bwMode="auto">
                  <a:xfrm>
                    <a:off x="5337142" y="3158640"/>
                    <a:ext cx="372886" cy="588354"/>
                  </a:xfrm>
                  <a:custGeom>
                    <a:avLst/>
                    <a:gdLst>
                      <a:gd name="T0" fmla="*/ 7 w 252"/>
                      <a:gd name="T1" fmla="*/ 22 h 401"/>
                      <a:gd name="T2" fmla="*/ 0 w 252"/>
                      <a:gd name="T3" fmla="*/ 269 h 401"/>
                      <a:gd name="T4" fmla="*/ 16 w 252"/>
                      <a:gd name="T5" fmla="*/ 388 h 401"/>
                      <a:gd name="T6" fmla="*/ 33 w 252"/>
                      <a:gd name="T7" fmla="*/ 393 h 401"/>
                      <a:gd name="T8" fmla="*/ 49 w 252"/>
                      <a:gd name="T9" fmla="*/ 384 h 401"/>
                      <a:gd name="T10" fmla="*/ 59 w 252"/>
                      <a:gd name="T11" fmla="*/ 393 h 401"/>
                      <a:gd name="T12" fmla="*/ 45 w 252"/>
                      <a:gd name="T13" fmla="*/ 401 h 401"/>
                      <a:gd name="T14" fmla="*/ 79 w 252"/>
                      <a:gd name="T15" fmla="*/ 392 h 401"/>
                      <a:gd name="T16" fmla="*/ 86 w 252"/>
                      <a:gd name="T17" fmla="*/ 381 h 401"/>
                      <a:gd name="T18" fmla="*/ 82 w 252"/>
                      <a:gd name="T19" fmla="*/ 374 h 401"/>
                      <a:gd name="T20" fmla="*/ 84 w 252"/>
                      <a:gd name="T21" fmla="*/ 364 h 401"/>
                      <a:gd name="T22" fmla="*/ 68 w 252"/>
                      <a:gd name="T23" fmla="*/ 349 h 401"/>
                      <a:gd name="T24" fmla="*/ 68 w 252"/>
                      <a:gd name="T25" fmla="*/ 336 h 401"/>
                      <a:gd name="T26" fmla="*/ 252 w 252"/>
                      <a:gd name="T27" fmla="*/ 320 h 401"/>
                      <a:gd name="T28" fmla="*/ 237 w 252"/>
                      <a:gd name="T29" fmla="*/ 257 h 401"/>
                      <a:gd name="T30" fmla="*/ 247 w 252"/>
                      <a:gd name="T31" fmla="*/ 219 h 401"/>
                      <a:gd name="T32" fmla="*/ 224 w 252"/>
                      <a:gd name="T33" fmla="*/ 169 h 401"/>
                      <a:gd name="T34" fmla="*/ 175 w 252"/>
                      <a:gd name="T35" fmla="*/ 0 h 401"/>
                      <a:gd name="T36" fmla="*/ 0 w 252"/>
                      <a:gd name="T37" fmla="*/ 15 h 401"/>
                      <a:gd name="T38" fmla="*/ 7 w 252"/>
                      <a:gd name="T39" fmla="*/ 22 h 401"/>
                      <a:gd name="T40" fmla="*/ 7 w 252"/>
                      <a:gd name="T41" fmla="*/ 22 h 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2"/>
                      <a:gd name="T64" fmla="*/ 0 h 401"/>
                      <a:gd name="T65" fmla="*/ 252 w 252"/>
                      <a:gd name="T66" fmla="*/ 401 h 4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2" h="401">
                        <a:moveTo>
                          <a:pt x="7" y="22"/>
                        </a:moveTo>
                        <a:lnTo>
                          <a:pt x="0" y="269"/>
                        </a:lnTo>
                        <a:lnTo>
                          <a:pt x="16" y="388"/>
                        </a:lnTo>
                        <a:lnTo>
                          <a:pt x="33" y="393"/>
                        </a:lnTo>
                        <a:lnTo>
                          <a:pt x="49" y="384"/>
                        </a:lnTo>
                        <a:lnTo>
                          <a:pt x="59" y="393"/>
                        </a:lnTo>
                        <a:lnTo>
                          <a:pt x="45" y="401"/>
                        </a:lnTo>
                        <a:lnTo>
                          <a:pt x="79" y="392"/>
                        </a:lnTo>
                        <a:lnTo>
                          <a:pt x="86" y="381"/>
                        </a:lnTo>
                        <a:lnTo>
                          <a:pt x="82" y="374"/>
                        </a:lnTo>
                        <a:lnTo>
                          <a:pt x="84" y="364"/>
                        </a:lnTo>
                        <a:lnTo>
                          <a:pt x="68" y="349"/>
                        </a:lnTo>
                        <a:lnTo>
                          <a:pt x="68" y="336"/>
                        </a:lnTo>
                        <a:lnTo>
                          <a:pt x="252" y="320"/>
                        </a:lnTo>
                        <a:lnTo>
                          <a:pt x="237" y="257"/>
                        </a:lnTo>
                        <a:lnTo>
                          <a:pt x="247" y="219"/>
                        </a:lnTo>
                        <a:lnTo>
                          <a:pt x="224" y="169"/>
                        </a:lnTo>
                        <a:lnTo>
                          <a:pt x="175" y="0"/>
                        </a:lnTo>
                        <a:lnTo>
                          <a:pt x="0" y="15"/>
                        </a:lnTo>
                        <a:lnTo>
                          <a:pt x="7" y="22"/>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3" name="Freeform 372"/>
                  <p:cNvSpPr>
                    <a:spLocks/>
                  </p:cNvSpPr>
                  <p:nvPr/>
                </p:nvSpPr>
                <p:spPr bwMode="auto">
                  <a:xfrm>
                    <a:off x="5596090" y="3129295"/>
                    <a:ext cx="528257" cy="535536"/>
                  </a:xfrm>
                  <a:custGeom>
                    <a:avLst/>
                    <a:gdLst>
                      <a:gd name="T0" fmla="*/ 49 w 357"/>
                      <a:gd name="T1" fmla="*/ 189 h 365"/>
                      <a:gd name="T2" fmla="*/ 72 w 357"/>
                      <a:gd name="T3" fmla="*/ 239 h 365"/>
                      <a:gd name="T4" fmla="*/ 62 w 357"/>
                      <a:gd name="T5" fmla="*/ 277 h 365"/>
                      <a:gd name="T6" fmla="*/ 77 w 357"/>
                      <a:gd name="T7" fmla="*/ 340 h 365"/>
                      <a:gd name="T8" fmla="*/ 91 w 357"/>
                      <a:gd name="T9" fmla="*/ 361 h 365"/>
                      <a:gd name="T10" fmla="*/ 282 w 357"/>
                      <a:gd name="T11" fmla="*/ 350 h 365"/>
                      <a:gd name="T12" fmla="*/ 284 w 357"/>
                      <a:gd name="T13" fmla="*/ 363 h 365"/>
                      <a:gd name="T14" fmla="*/ 295 w 357"/>
                      <a:gd name="T15" fmla="*/ 365 h 365"/>
                      <a:gd name="T16" fmla="*/ 291 w 357"/>
                      <a:gd name="T17" fmla="*/ 334 h 365"/>
                      <a:gd name="T18" fmla="*/ 299 w 357"/>
                      <a:gd name="T19" fmla="*/ 326 h 365"/>
                      <a:gd name="T20" fmla="*/ 327 w 357"/>
                      <a:gd name="T21" fmla="*/ 332 h 365"/>
                      <a:gd name="T22" fmla="*/ 331 w 357"/>
                      <a:gd name="T23" fmla="*/ 310 h 365"/>
                      <a:gd name="T24" fmla="*/ 328 w 357"/>
                      <a:gd name="T25" fmla="*/ 281 h 365"/>
                      <a:gd name="T26" fmla="*/ 339 w 357"/>
                      <a:gd name="T27" fmla="*/ 273 h 365"/>
                      <a:gd name="T28" fmla="*/ 357 w 357"/>
                      <a:gd name="T29" fmla="*/ 218 h 365"/>
                      <a:gd name="T30" fmla="*/ 345 w 357"/>
                      <a:gd name="T31" fmla="*/ 215 h 365"/>
                      <a:gd name="T32" fmla="*/ 299 w 357"/>
                      <a:gd name="T33" fmla="*/ 144 h 365"/>
                      <a:gd name="T34" fmla="*/ 199 w 357"/>
                      <a:gd name="T35" fmla="*/ 54 h 365"/>
                      <a:gd name="T36" fmla="*/ 155 w 357"/>
                      <a:gd name="T37" fmla="*/ 26 h 365"/>
                      <a:gd name="T38" fmla="*/ 170 w 357"/>
                      <a:gd name="T39" fmla="*/ 0 h 365"/>
                      <a:gd name="T40" fmla="*/ 88 w 357"/>
                      <a:gd name="T41" fmla="*/ 10 h 365"/>
                      <a:gd name="T42" fmla="*/ 0 w 357"/>
                      <a:gd name="T43" fmla="*/ 20 h 365"/>
                      <a:gd name="T44" fmla="*/ 49 w 357"/>
                      <a:gd name="T45" fmla="*/ 189 h 365"/>
                      <a:gd name="T46" fmla="*/ 49 w 357"/>
                      <a:gd name="T47" fmla="*/ 189 h 3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7"/>
                      <a:gd name="T73" fmla="*/ 0 h 365"/>
                      <a:gd name="T74" fmla="*/ 357 w 357"/>
                      <a:gd name="T75" fmla="*/ 365 h 3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7" h="365">
                        <a:moveTo>
                          <a:pt x="49" y="189"/>
                        </a:moveTo>
                        <a:lnTo>
                          <a:pt x="72" y="239"/>
                        </a:lnTo>
                        <a:lnTo>
                          <a:pt x="62" y="277"/>
                        </a:lnTo>
                        <a:lnTo>
                          <a:pt x="77" y="340"/>
                        </a:lnTo>
                        <a:lnTo>
                          <a:pt x="91" y="361"/>
                        </a:lnTo>
                        <a:lnTo>
                          <a:pt x="282" y="350"/>
                        </a:lnTo>
                        <a:lnTo>
                          <a:pt x="284" y="363"/>
                        </a:lnTo>
                        <a:lnTo>
                          <a:pt x="295" y="365"/>
                        </a:lnTo>
                        <a:lnTo>
                          <a:pt x="291" y="334"/>
                        </a:lnTo>
                        <a:lnTo>
                          <a:pt x="299" y="326"/>
                        </a:lnTo>
                        <a:lnTo>
                          <a:pt x="327" y="332"/>
                        </a:lnTo>
                        <a:lnTo>
                          <a:pt x="331" y="310"/>
                        </a:lnTo>
                        <a:lnTo>
                          <a:pt x="328" y="281"/>
                        </a:lnTo>
                        <a:lnTo>
                          <a:pt x="339" y="273"/>
                        </a:lnTo>
                        <a:lnTo>
                          <a:pt x="357" y="218"/>
                        </a:lnTo>
                        <a:lnTo>
                          <a:pt x="345" y="215"/>
                        </a:lnTo>
                        <a:lnTo>
                          <a:pt x="299" y="144"/>
                        </a:lnTo>
                        <a:lnTo>
                          <a:pt x="199" y="54"/>
                        </a:lnTo>
                        <a:lnTo>
                          <a:pt x="155" y="26"/>
                        </a:lnTo>
                        <a:lnTo>
                          <a:pt x="170" y="0"/>
                        </a:lnTo>
                        <a:lnTo>
                          <a:pt x="88" y="10"/>
                        </a:lnTo>
                        <a:lnTo>
                          <a:pt x="0" y="20"/>
                        </a:lnTo>
                        <a:lnTo>
                          <a:pt x="49" y="189"/>
                        </a:lnTo>
                        <a:close/>
                      </a:path>
                    </a:pathLst>
                  </a:custGeom>
                  <a:solidFill>
                    <a:schemeClr val="accent1">
                      <a:lumMod val="50000"/>
                    </a:schemeClr>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4" name="Freeform 373"/>
                  <p:cNvSpPr>
                    <a:spLocks/>
                  </p:cNvSpPr>
                  <p:nvPr/>
                </p:nvSpPr>
                <p:spPr bwMode="auto">
                  <a:xfrm>
                    <a:off x="5437760" y="3607610"/>
                    <a:ext cx="889304" cy="651446"/>
                  </a:xfrm>
                  <a:custGeom>
                    <a:avLst/>
                    <a:gdLst>
                      <a:gd name="T0" fmla="*/ 0 w 601"/>
                      <a:gd name="T1" fmla="*/ 43 h 444"/>
                      <a:gd name="T2" fmla="*/ 16 w 601"/>
                      <a:gd name="T3" fmla="*/ 58 h 444"/>
                      <a:gd name="T4" fmla="*/ 14 w 601"/>
                      <a:gd name="T5" fmla="*/ 68 h 444"/>
                      <a:gd name="T6" fmla="*/ 18 w 601"/>
                      <a:gd name="T7" fmla="*/ 75 h 444"/>
                      <a:gd name="T8" fmla="*/ 11 w 601"/>
                      <a:gd name="T9" fmla="*/ 86 h 444"/>
                      <a:gd name="T10" fmla="*/ 82 w 601"/>
                      <a:gd name="T11" fmla="*/ 61 h 444"/>
                      <a:gd name="T12" fmla="*/ 172 w 601"/>
                      <a:gd name="T13" fmla="*/ 118 h 444"/>
                      <a:gd name="T14" fmla="*/ 246 w 601"/>
                      <a:gd name="T15" fmla="*/ 79 h 444"/>
                      <a:gd name="T16" fmla="*/ 288 w 601"/>
                      <a:gd name="T17" fmla="*/ 88 h 444"/>
                      <a:gd name="T18" fmla="*/ 342 w 601"/>
                      <a:gd name="T19" fmla="*/ 141 h 444"/>
                      <a:gd name="T20" fmla="*/ 362 w 601"/>
                      <a:gd name="T21" fmla="*/ 141 h 444"/>
                      <a:gd name="T22" fmla="*/ 379 w 601"/>
                      <a:gd name="T23" fmla="*/ 178 h 444"/>
                      <a:gd name="T24" fmla="*/ 375 w 601"/>
                      <a:gd name="T25" fmla="*/ 248 h 444"/>
                      <a:gd name="T26" fmla="*/ 387 w 601"/>
                      <a:gd name="T27" fmla="*/ 256 h 444"/>
                      <a:gd name="T28" fmla="*/ 390 w 601"/>
                      <a:gd name="T29" fmla="*/ 244 h 444"/>
                      <a:gd name="T30" fmla="*/ 407 w 601"/>
                      <a:gd name="T31" fmla="*/ 244 h 444"/>
                      <a:gd name="T32" fmla="*/ 390 w 601"/>
                      <a:gd name="T33" fmla="*/ 277 h 444"/>
                      <a:gd name="T34" fmla="*/ 436 w 601"/>
                      <a:gd name="T35" fmla="*/ 323 h 444"/>
                      <a:gd name="T36" fmla="*/ 443 w 601"/>
                      <a:gd name="T37" fmla="*/ 311 h 444"/>
                      <a:gd name="T38" fmla="*/ 446 w 601"/>
                      <a:gd name="T39" fmla="*/ 343 h 444"/>
                      <a:gd name="T40" fmla="*/ 461 w 601"/>
                      <a:gd name="T41" fmla="*/ 350 h 444"/>
                      <a:gd name="T42" fmla="*/ 477 w 601"/>
                      <a:gd name="T43" fmla="*/ 389 h 444"/>
                      <a:gd name="T44" fmla="*/ 494 w 601"/>
                      <a:gd name="T45" fmla="*/ 389 h 444"/>
                      <a:gd name="T46" fmla="*/ 528 w 601"/>
                      <a:gd name="T47" fmla="*/ 426 h 444"/>
                      <a:gd name="T48" fmla="*/ 548 w 601"/>
                      <a:gd name="T49" fmla="*/ 428 h 444"/>
                      <a:gd name="T50" fmla="*/ 548 w 601"/>
                      <a:gd name="T51" fmla="*/ 434 h 444"/>
                      <a:gd name="T52" fmla="*/ 534 w 601"/>
                      <a:gd name="T53" fmla="*/ 444 h 444"/>
                      <a:gd name="T54" fmla="*/ 565 w 601"/>
                      <a:gd name="T55" fmla="*/ 440 h 444"/>
                      <a:gd name="T56" fmla="*/ 585 w 601"/>
                      <a:gd name="T57" fmla="*/ 432 h 444"/>
                      <a:gd name="T58" fmla="*/ 595 w 601"/>
                      <a:gd name="T59" fmla="*/ 380 h 444"/>
                      <a:gd name="T60" fmla="*/ 601 w 601"/>
                      <a:gd name="T61" fmla="*/ 382 h 444"/>
                      <a:gd name="T62" fmla="*/ 596 w 601"/>
                      <a:gd name="T63" fmla="*/ 311 h 444"/>
                      <a:gd name="T64" fmla="*/ 588 w 601"/>
                      <a:gd name="T65" fmla="*/ 290 h 444"/>
                      <a:gd name="T66" fmla="*/ 524 w 601"/>
                      <a:gd name="T67" fmla="*/ 186 h 444"/>
                      <a:gd name="T68" fmla="*/ 473 w 601"/>
                      <a:gd name="T69" fmla="*/ 88 h 444"/>
                      <a:gd name="T70" fmla="*/ 442 w 601"/>
                      <a:gd name="T71" fmla="*/ 7 h 444"/>
                      <a:gd name="T72" fmla="*/ 434 w 601"/>
                      <a:gd name="T73" fmla="*/ 6 h 444"/>
                      <a:gd name="T74" fmla="*/ 406 w 601"/>
                      <a:gd name="T75" fmla="*/ 0 h 444"/>
                      <a:gd name="T76" fmla="*/ 398 w 601"/>
                      <a:gd name="T77" fmla="*/ 8 h 444"/>
                      <a:gd name="T78" fmla="*/ 402 w 601"/>
                      <a:gd name="T79" fmla="*/ 39 h 444"/>
                      <a:gd name="T80" fmla="*/ 391 w 601"/>
                      <a:gd name="T81" fmla="*/ 37 h 444"/>
                      <a:gd name="T82" fmla="*/ 389 w 601"/>
                      <a:gd name="T83" fmla="*/ 24 h 444"/>
                      <a:gd name="T84" fmla="*/ 198 w 601"/>
                      <a:gd name="T85" fmla="*/ 35 h 444"/>
                      <a:gd name="T86" fmla="*/ 184 w 601"/>
                      <a:gd name="T87" fmla="*/ 14 h 444"/>
                      <a:gd name="T88" fmla="*/ 0 w 601"/>
                      <a:gd name="T89" fmla="*/ 30 h 444"/>
                      <a:gd name="T90" fmla="*/ 0 w 601"/>
                      <a:gd name="T91" fmla="*/ 43 h 444"/>
                      <a:gd name="T92" fmla="*/ 0 w 601"/>
                      <a:gd name="T93" fmla="*/ 43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1"/>
                      <a:gd name="T142" fmla="*/ 0 h 444"/>
                      <a:gd name="T143" fmla="*/ 601 w 601"/>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1" h="444">
                        <a:moveTo>
                          <a:pt x="0" y="43"/>
                        </a:moveTo>
                        <a:lnTo>
                          <a:pt x="16" y="58"/>
                        </a:lnTo>
                        <a:lnTo>
                          <a:pt x="14" y="68"/>
                        </a:lnTo>
                        <a:lnTo>
                          <a:pt x="18" y="75"/>
                        </a:lnTo>
                        <a:lnTo>
                          <a:pt x="11" y="86"/>
                        </a:lnTo>
                        <a:lnTo>
                          <a:pt x="82" y="61"/>
                        </a:lnTo>
                        <a:lnTo>
                          <a:pt x="172" y="118"/>
                        </a:lnTo>
                        <a:lnTo>
                          <a:pt x="246" y="79"/>
                        </a:lnTo>
                        <a:lnTo>
                          <a:pt x="288" y="88"/>
                        </a:lnTo>
                        <a:lnTo>
                          <a:pt x="342" y="141"/>
                        </a:lnTo>
                        <a:lnTo>
                          <a:pt x="362" y="141"/>
                        </a:lnTo>
                        <a:lnTo>
                          <a:pt x="379" y="178"/>
                        </a:lnTo>
                        <a:lnTo>
                          <a:pt x="375" y="248"/>
                        </a:lnTo>
                        <a:lnTo>
                          <a:pt x="387" y="256"/>
                        </a:lnTo>
                        <a:lnTo>
                          <a:pt x="390" y="244"/>
                        </a:lnTo>
                        <a:lnTo>
                          <a:pt x="407" y="244"/>
                        </a:lnTo>
                        <a:lnTo>
                          <a:pt x="390" y="277"/>
                        </a:lnTo>
                        <a:lnTo>
                          <a:pt x="436" y="323"/>
                        </a:lnTo>
                        <a:lnTo>
                          <a:pt x="443" y="311"/>
                        </a:lnTo>
                        <a:lnTo>
                          <a:pt x="446" y="343"/>
                        </a:lnTo>
                        <a:lnTo>
                          <a:pt x="461" y="350"/>
                        </a:lnTo>
                        <a:lnTo>
                          <a:pt x="477" y="389"/>
                        </a:lnTo>
                        <a:lnTo>
                          <a:pt x="494" y="389"/>
                        </a:lnTo>
                        <a:lnTo>
                          <a:pt x="528" y="426"/>
                        </a:lnTo>
                        <a:lnTo>
                          <a:pt x="548" y="428"/>
                        </a:lnTo>
                        <a:lnTo>
                          <a:pt x="548" y="434"/>
                        </a:lnTo>
                        <a:lnTo>
                          <a:pt x="534" y="444"/>
                        </a:lnTo>
                        <a:lnTo>
                          <a:pt x="565" y="440"/>
                        </a:lnTo>
                        <a:lnTo>
                          <a:pt x="585" y="432"/>
                        </a:lnTo>
                        <a:lnTo>
                          <a:pt x="595" y="380"/>
                        </a:lnTo>
                        <a:lnTo>
                          <a:pt x="601" y="382"/>
                        </a:lnTo>
                        <a:lnTo>
                          <a:pt x="596" y="311"/>
                        </a:lnTo>
                        <a:lnTo>
                          <a:pt x="588" y="290"/>
                        </a:lnTo>
                        <a:lnTo>
                          <a:pt x="524" y="186"/>
                        </a:lnTo>
                        <a:lnTo>
                          <a:pt x="473" y="88"/>
                        </a:lnTo>
                        <a:lnTo>
                          <a:pt x="442" y="7"/>
                        </a:lnTo>
                        <a:lnTo>
                          <a:pt x="434" y="6"/>
                        </a:lnTo>
                        <a:lnTo>
                          <a:pt x="406" y="0"/>
                        </a:lnTo>
                        <a:lnTo>
                          <a:pt x="398" y="8"/>
                        </a:lnTo>
                        <a:lnTo>
                          <a:pt x="402" y="39"/>
                        </a:lnTo>
                        <a:lnTo>
                          <a:pt x="391" y="37"/>
                        </a:lnTo>
                        <a:lnTo>
                          <a:pt x="389" y="24"/>
                        </a:lnTo>
                        <a:lnTo>
                          <a:pt x="198" y="35"/>
                        </a:lnTo>
                        <a:lnTo>
                          <a:pt x="184" y="14"/>
                        </a:lnTo>
                        <a:lnTo>
                          <a:pt x="0" y="30"/>
                        </a:lnTo>
                        <a:lnTo>
                          <a:pt x="0" y="43"/>
                        </a:lnTo>
                        <a:close/>
                      </a:path>
                    </a:pathLst>
                  </a:custGeom>
                  <a:solidFill>
                    <a:schemeClr val="accent1">
                      <a:lumMod val="50000"/>
                    </a:schemeClr>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5" name="Freeform 374"/>
                  <p:cNvSpPr>
                    <a:spLocks/>
                  </p:cNvSpPr>
                  <p:nvPr/>
                </p:nvSpPr>
                <p:spPr bwMode="auto">
                  <a:xfrm>
                    <a:off x="6170218" y="4311876"/>
                    <a:ext cx="47351" cy="27877"/>
                  </a:xfrm>
                  <a:custGeom>
                    <a:avLst/>
                    <a:gdLst>
                      <a:gd name="T0" fmla="*/ 0 w 32"/>
                      <a:gd name="T1" fmla="*/ 17 h 19"/>
                      <a:gd name="T2" fmla="*/ 2 w 32"/>
                      <a:gd name="T3" fmla="*/ 9 h 19"/>
                      <a:gd name="T4" fmla="*/ 12 w 32"/>
                      <a:gd name="T5" fmla="*/ 7 h 19"/>
                      <a:gd name="T6" fmla="*/ 27 w 32"/>
                      <a:gd name="T7" fmla="*/ 0 h 19"/>
                      <a:gd name="T8" fmla="*/ 32 w 32"/>
                      <a:gd name="T9" fmla="*/ 6 h 19"/>
                      <a:gd name="T10" fmla="*/ 15 w 32"/>
                      <a:gd name="T11" fmla="*/ 11 h 19"/>
                      <a:gd name="T12" fmla="*/ 10 w 32"/>
                      <a:gd name="T13" fmla="*/ 11 h 19"/>
                      <a:gd name="T14" fmla="*/ 10 w 32"/>
                      <a:gd name="T15" fmla="*/ 19 h 19"/>
                      <a:gd name="T16" fmla="*/ 0 w 32"/>
                      <a:gd name="T17" fmla="*/ 17 h 19"/>
                      <a:gd name="T18" fmla="*/ 0 w 32"/>
                      <a:gd name="T19" fmla="*/ 1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9"/>
                      <a:gd name="T32" fmla="*/ 32 w 3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9">
                        <a:moveTo>
                          <a:pt x="0" y="17"/>
                        </a:moveTo>
                        <a:lnTo>
                          <a:pt x="2" y="9"/>
                        </a:lnTo>
                        <a:lnTo>
                          <a:pt x="12" y="7"/>
                        </a:lnTo>
                        <a:lnTo>
                          <a:pt x="27" y="0"/>
                        </a:lnTo>
                        <a:lnTo>
                          <a:pt x="32" y="6"/>
                        </a:lnTo>
                        <a:lnTo>
                          <a:pt x="15" y="11"/>
                        </a:lnTo>
                        <a:lnTo>
                          <a:pt x="10" y="11"/>
                        </a:lnTo>
                        <a:lnTo>
                          <a:pt x="10" y="19"/>
                        </a:lnTo>
                        <a:lnTo>
                          <a:pt x="0" y="17"/>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6" name="Freeform 375"/>
                  <p:cNvSpPr>
                    <a:spLocks/>
                  </p:cNvSpPr>
                  <p:nvPr/>
                </p:nvSpPr>
                <p:spPr bwMode="auto">
                  <a:xfrm>
                    <a:off x="6227926" y="4276662"/>
                    <a:ext cx="60669" cy="41082"/>
                  </a:xfrm>
                  <a:custGeom>
                    <a:avLst/>
                    <a:gdLst>
                      <a:gd name="T0" fmla="*/ 3 w 41"/>
                      <a:gd name="T1" fmla="*/ 28 h 28"/>
                      <a:gd name="T2" fmla="*/ 41 w 41"/>
                      <a:gd name="T3" fmla="*/ 0 h 28"/>
                      <a:gd name="T4" fmla="*/ 0 w 41"/>
                      <a:gd name="T5" fmla="*/ 24 h 28"/>
                      <a:gd name="T6" fmla="*/ 3 w 41"/>
                      <a:gd name="T7" fmla="*/ 28 h 28"/>
                      <a:gd name="T8" fmla="*/ 3 w 41"/>
                      <a:gd name="T9" fmla="*/ 28 h 28"/>
                      <a:gd name="T10" fmla="*/ 0 60000 65536"/>
                      <a:gd name="T11" fmla="*/ 0 60000 65536"/>
                      <a:gd name="T12" fmla="*/ 0 60000 65536"/>
                      <a:gd name="T13" fmla="*/ 0 60000 65536"/>
                      <a:gd name="T14" fmla="*/ 0 60000 65536"/>
                      <a:gd name="T15" fmla="*/ 0 w 41"/>
                      <a:gd name="T16" fmla="*/ 0 h 28"/>
                      <a:gd name="T17" fmla="*/ 41 w 41"/>
                      <a:gd name="T18" fmla="*/ 28 h 28"/>
                    </a:gdLst>
                    <a:ahLst/>
                    <a:cxnLst>
                      <a:cxn ang="T10">
                        <a:pos x="T0" y="T1"/>
                      </a:cxn>
                      <a:cxn ang="T11">
                        <a:pos x="T2" y="T3"/>
                      </a:cxn>
                      <a:cxn ang="T12">
                        <a:pos x="T4" y="T5"/>
                      </a:cxn>
                      <a:cxn ang="T13">
                        <a:pos x="T6" y="T7"/>
                      </a:cxn>
                      <a:cxn ang="T14">
                        <a:pos x="T8" y="T9"/>
                      </a:cxn>
                    </a:cxnLst>
                    <a:rect l="T15" t="T16" r="T17" b="T18"/>
                    <a:pathLst>
                      <a:path w="41" h="28">
                        <a:moveTo>
                          <a:pt x="3" y="28"/>
                        </a:moveTo>
                        <a:lnTo>
                          <a:pt x="41" y="0"/>
                        </a:lnTo>
                        <a:lnTo>
                          <a:pt x="0" y="24"/>
                        </a:lnTo>
                        <a:lnTo>
                          <a:pt x="3" y="28"/>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7" name="Freeform 376"/>
                  <p:cNvSpPr>
                    <a:spLocks/>
                  </p:cNvSpPr>
                  <p:nvPr/>
                </p:nvSpPr>
                <p:spPr bwMode="auto">
                  <a:xfrm>
                    <a:off x="5582773" y="2265104"/>
                    <a:ext cx="411359" cy="448969"/>
                  </a:xfrm>
                  <a:custGeom>
                    <a:avLst/>
                    <a:gdLst>
                      <a:gd name="T0" fmla="*/ 0 w 278"/>
                      <a:gd name="T1" fmla="*/ 56 h 306"/>
                      <a:gd name="T2" fmla="*/ 23 w 278"/>
                      <a:gd name="T3" fmla="*/ 268 h 306"/>
                      <a:gd name="T4" fmla="*/ 58 w 278"/>
                      <a:gd name="T5" fmla="*/ 271 h 306"/>
                      <a:gd name="T6" fmla="*/ 99 w 278"/>
                      <a:gd name="T7" fmla="*/ 296 h 306"/>
                      <a:gd name="T8" fmla="*/ 129 w 278"/>
                      <a:gd name="T9" fmla="*/ 295 h 306"/>
                      <a:gd name="T10" fmla="*/ 143 w 278"/>
                      <a:gd name="T11" fmla="*/ 285 h 306"/>
                      <a:gd name="T12" fmla="*/ 176 w 278"/>
                      <a:gd name="T13" fmla="*/ 306 h 306"/>
                      <a:gd name="T14" fmla="*/ 196 w 278"/>
                      <a:gd name="T15" fmla="*/ 289 h 306"/>
                      <a:gd name="T16" fmla="*/ 201 w 278"/>
                      <a:gd name="T17" fmla="*/ 255 h 306"/>
                      <a:gd name="T18" fmla="*/ 213 w 278"/>
                      <a:gd name="T19" fmla="*/ 262 h 306"/>
                      <a:gd name="T20" fmla="*/ 220 w 278"/>
                      <a:gd name="T21" fmla="*/ 235 h 306"/>
                      <a:gd name="T22" fmla="*/ 266 w 278"/>
                      <a:gd name="T23" fmla="*/ 194 h 306"/>
                      <a:gd name="T24" fmla="*/ 274 w 278"/>
                      <a:gd name="T25" fmla="*/ 128 h 306"/>
                      <a:gd name="T26" fmla="*/ 269 w 278"/>
                      <a:gd name="T27" fmla="*/ 115 h 306"/>
                      <a:gd name="T28" fmla="*/ 278 w 278"/>
                      <a:gd name="T29" fmla="*/ 108 h 306"/>
                      <a:gd name="T30" fmla="*/ 261 w 278"/>
                      <a:gd name="T31" fmla="*/ 0 h 306"/>
                      <a:gd name="T32" fmla="*/ 213 w 278"/>
                      <a:gd name="T33" fmla="*/ 25 h 306"/>
                      <a:gd name="T34" fmla="*/ 189 w 278"/>
                      <a:gd name="T35" fmla="*/ 50 h 306"/>
                      <a:gd name="T36" fmla="*/ 172 w 278"/>
                      <a:gd name="T37" fmla="*/ 51 h 306"/>
                      <a:gd name="T38" fmla="*/ 145 w 278"/>
                      <a:gd name="T39" fmla="*/ 65 h 306"/>
                      <a:gd name="T40" fmla="*/ 84 w 278"/>
                      <a:gd name="T41" fmla="*/ 44 h 306"/>
                      <a:gd name="T42" fmla="*/ 0 w 278"/>
                      <a:gd name="T43" fmla="*/ 56 h 306"/>
                      <a:gd name="T44" fmla="*/ 0 w 278"/>
                      <a:gd name="T45" fmla="*/ 56 h 3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8"/>
                      <a:gd name="T70" fmla="*/ 0 h 306"/>
                      <a:gd name="T71" fmla="*/ 278 w 278"/>
                      <a:gd name="T72" fmla="*/ 306 h 3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8" h="306">
                        <a:moveTo>
                          <a:pt x="0" y="56"/>
                        </a:moveTo>
                        <a:lnTo>
                          <a:pt x="23" y="268"/>
                        </a:lnTo>
                        <a:lnTo>
                          <a:pt x="58" y="271"/>
                        </a:lnTo>
                        <a:lnTo>
                          <a:pt x="99" y="296"/>
                        </a:lnTo>
                        <a:lnTo>
                          <a:pt x="129" y="295"/>
                        </a:lnTo>
                        <a:lnTo>
                          <a:pt x="143" y="285"/>
                        </a:lnTo>
                        <a:lnTo>
                          <a:pt x="176" y="306"/>
                        </a:lnTo>
                        <a:lnTo>
                          <a:pt x="196" y="289"/>
                        </a:lnTo>
                        <a:lnTo>
                          <a:pt x="201" y="255"/>
                        </a:lnTo>
                        <a:lnTo>
                          <a:pt x="213" y="262"/>
                        </a:lnTo>
                        <a:lnTo>
                          <a:pt x="220" y="235"/>
                        </a:lnTo>
                        <a:lnTo>
                          <a:pt x="266" y="194"/>
                        </a:lnTo>
                        <a:lnTo>
                          <a:pt x="274" y="128"/>
                        </a:lnTo>
                        <a:lnTo>
                          <a:pt x="269" y="115"/>
                        </a:lnTo>
                        <a:lnTo>
                          <a:pt x="278" y="108"/>
                        </a:lnTo>
                        <a:lnTo>
                          <a:pt x="261" y="0"/>
                        </a:lnTo>
                        <a:lnTo>
                          <a:pt x="213" y="25"/>
                        </a:lnTo>
                        <a:lnTo>
                          <a:pt x="189" y="50"/>
                        </a:lnTo>
                        <a:lnTo>
                          <a:pt x="172" y="51"/>
                        </a:lnTo>
                        <a:lnTo>
                          <a:pt x="145" y="65"/>
                        </a:lnTo>
                        <a:lnTo>
                          <a:pt x="84" y="44"/>
                        </a:lnTo>
                        <a:lnTo>
                          <a:pt x="0" y="56"/>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8" name="Freeform 377"/>
                  <p:cNvSpPr>
                    <a:spLocks/>
                  </p:cNvSpPr>
                  <p:nvPr/>
                </p:nvSpPr>
                <p:spPr bwMode="auto">
                  <a:xfrm>
                    <a:off x="5843201" y="2423563"/>
                    <a:ext cx="439473" cy="421091"/>
                  </a:xfrm>
                  <a:custGeom>
                    <a:avLst/>
                    <a:gdLst>
                      <a:gd name="T0" fmla="*/ 0 w 297"/>
                      <a:gd name="T1" fmla="*/ 198 h 287"/>
                      <a:gd name="T2" fmla="*/ 11 w 297"/>
                      <a:gd name="T3" fmla="*/ 237 h 287"/>
                      <a:gd name="T4" fmla="*/ 49 w 297"/>
                      <a:gd name="T5" fmla="*/ 265 h 287"/>
                      <a:gd name="T6" fmla="*/ 67 w 297"/>
                      <a:gd name="T7" fmla="*/ 287 h 287"/>
                      <a:gd name="T8" fmla="*/ 124 w 297"/>
                      <a:gd name="T9" fmla="*/ 264 h 287"/>
                      <a:gd name="T10" fmla="*/ 149 w 297"/>
                      <a:gd name="T11" fmla="*/ 260 h 287"/>
                      <a:gd name="T12" fmla="*/ 163 w 297"/>
                      <a:gd name="T13" fmla="*/ 243 h 287"/>
                      <a:gd name="T14" fmla="*/ 185 w 297"/>
                      <a:gd name="T15" fmla="*/ 157 h 287"/>
                      <a:gd name="T16" fmla="*/ 209 w 297"/>
                      <a:gd name="T17" fmla="*/ 167 h 287"/>
                      <a:gd name="T18" fmla="*/ 255 w 297"/>
                      <a:gd name="T19" fmla="*/ 73 h 287"/>
                      <a:gd name="T20" fmla="*/ 291 w 297"/>
                      <a:gd name="T21" fmla="*/ 93 h 287"/>
                      <a:gd name="T22" fmla="*/ 297 w 297"/>
                      <a:gd name="T23" fmla="*/ 77 h 287"/>
                      <a:gd name="T24" fmla="*/ 272 w 297"/>
                      <a:gd name="T25" fmla="*/ 56 h 287"/>
                      <a:gd name="T26" fmla="*/ 252 w 297"/>
                      <a:gd name="T27" fmla="*/ 58 h 287"/>
                      <a:gd name="T28" fmla="*/ 245 w 297"/>
                      <a:gd name="T29" fmla="*/ 69 h 287"/>
                      <a:gd name="T30" fmla="*/ 209 w 297"/>
                      <a:gd name="T31" fmla="*/ 79 h 287"/>
                      <a:gd name="T32" fmla="*/ 186 w 297"/>
                      <a:gd name="T33" fmla="*/ 105 h 287"/>
                      <a:gd name="T34" fmla="*/ 179 w 297"/>
                      <a:gd name="T35" fmla="*/ 64 h 287"/>
                      <a:gd name="T36" fmla="*/ 115 w 297"/>
                      <a:gd name="T37" fmla="*/ 75 h 287"/>
                      <a:gd name="T38" fmla="*/ 102 w 297"/>
                      <a:gd name="T39" fmla="*/ 0 h 287"/>
                      <a:gd name="T40" fmla="*/ 93 w 297"/>
                      <a:gd name="T41" fmla="*/ 7 h 287"/>
                      <a:gd name="T42" fmla="*/ 98 w 297"/>
                      <a:gd name="T43" fmla="*/ 20 h 287"/>
                      <a:gd name="T44" fmla="*/ 90 w 297"/>
                      <a:gd name="T45" fmla="*/ 86 h 287"/>
                      <a:gd name="T46" fmla="*/ 44 w 297"/>
                      <a:gd name="T47" fmla="*/ 127 h 287"/>
                      <a:gd name="T48" fmla="*/ 37 w 297"/>
                      <a:gd name="T49" fmla="*/ 154 h 287"/>
                      <a:gd name="T50" fmla="*/ 25 w 297"/>
                      <a:gd name="T51" fmla="*/ 147 h 287"/>
                      <a:gd name="T52" fmla="*/ 20 w 297"/>
                      <a:gd name="T53" fmla="*/ 181 h 287"/>
                      <a:gd name="T54" fmla="*/ 0 w 297"/>
                      <a:gd name="T55" fmla="*/ 198 h 287"/>
                      <a:gd name="T56" fmla="*/ 0 w 297"/>
                      <a:gd name="T57" fmla="*/ 198 h 287"/>
                      <a:gd name="T58" fmla="*/ 0 w 297"/>
                      <a:gd name="T59" fmla="*/ 198 h 2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287"/>
                      <a:gd name="T92" fmla="*/ 297 w 297"/>
                      <a:gd name="T93" fmla="*/ 287 h 28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287">
                        <a:moveTo>
                          <a:pt x="0" y="198"/>
                        </a:moveTo>
                        <a:lnTo>
                          <a:pt x="11" y="237"/>
                        </a:lnTo>
                        <a:lnTo>
                          <a:pt x="49" y="265"/>
                        </a:lnTo>
                        <a:lnTo>
                          <a:pt x="67" y="287"/>
                        </a:lnTo>
                        <a:lnTo>
                          <a:pt x="124" y="264"/>
                        </a:lnTo>
                        <a:lnTo>
                          <a:pt x="149" y="260"/>
                        </a:lnTo>
                        <a:lnTo>
                          <a:pt x="163" y="243"/>
                        </a:lnTo>
                        <a:lnTo>
                          <a:pt x="185" y="157"/>
                        </a:lnTo>
                        <a:lnTo>
                          <a:pt x="209" y="167"/>
                        </a:lnTo>
                        <a:lnTo>
                          <a:pt x="255" y="73"/>
                        </a:lnTo>
                        <a:lnTo>
                          <a:pt x="291" y="93"/>
                        </a:lnTo>
                        <a:lnTo>
                          <a:pt x="297" y="77"/>
                        </a:lnTo>
                        <a:lnTo>
                          <a:pt x="272" y="56"/>
                        </a:lnTo>
                        <a:lnTo>
                          <a:pt x="252" y="58"/>
                        </a:lnTo>
                        <a:lnTo>
                          <a:pt x="245" y="69"/>
                        </a:lnTo>
                        <a:lnTo>
                          <a:pt x="209" y="79"/>
                        </a:lnTo>
                        <a:lnTo>
                          <a:pt x="186" y="105"/>
                        </a:lnTo>
                        <a:lnTo>
                          <a:pt x="179" y="64"/>
                        </a:lnTo>
                        <a:lnTo>
                          <a:pt x="115" y="75"/>
                        </a:lnTo>
                        <a:lnTo>
                          <a:pt x="102" y="0"/>
                        </a:lnTo>
                        <a:lnTo>
                          <a:pt x="93" y="7"/>
                        </a:lnTo>
                        <a:lnTo>
                          <a:pt x="98" y="20"/>
                        </a:lnTo>
                        <a:lnTo>
                          <a:pt x="90" y="86"/>
                        </a:lnTo>
                        <a:lnTo>
                          <a:pt x="44" y="127"/>
                        </a:lnTo>
                        <a:lnTo>
                          <a:pt x="37" y="154"/>
                        </a:lnTo>
                        <a:lnTo>
                          <a:pt x="25" y="147"/>
                        </a:lnTo>
                        <a:lnTo>
                          <a:pt x="20" y="181"/>
                        </a:lnTo>
                        <a:lnTo>
                          <a:pt x="0" y="198"/>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79" name="Freeform 378"/>
                  <p:cNvSpPr>
                    <a:spLocks/>
                  </p:cNvSpPr>
                  <p:nvPr/>
                </p:nvSpPr>
                <p:spPr bwMode="auto">
                  <a:xfrm>
                    <a:off x="6108069" y="2451441"/>
                    <a:ext cx="445393" cy="214215"/>
                  </a:xfrm>
                  <a:custGeom>
                    <a:avLst/>
                    <a:gdLst>
                      <a:gd name="T0" fmla="*/ 0 w 301"/>
                      <a:gd name="T1" fmla="*/ 44 h 146"/>
                      <a:gd name="T2" fmla="*/ 7 w 301"/>
                      <a:gd name="T3" fmla="*/ 85 h 146"/>
                      <a:gd name="T4" fmla="*/ 30 w 301"/>
                      <a:gd name="T5" fmla="*/ 59 h 146"/>
                      <a:gd name="T6" fmla="*/ 66 w 301"/>
                      <a:gd name="T7" fmla="*/ 49 h 146"/>
                      <a:gd name="T8" fmla="*/ 73 w 301"/>
                      <a:gd name="T9" fmla="*/ 38 h 146"/>
                      <a:gd name="T10" fmla="*/ 93 w 301"/>
                      <a:gd name="T11" fmla="*/ 36 h 146"/>
                      <a:gd name="T12" fmla="*/ 118 w 301"/>
                      <a:gd name="T13" fmla="*/ 57 h 146"/>
                      <a:gd name="T14" fmla="*/ 135 w 301"/>
                      <a:gd name="T15" fmla="*/ 62 h 146"/>
                      <a:gd name="T16" fmla="*/ 167 w 301"/>
                      <a:gd name="T17" fmla="*/ 90 h 146"/>
                      <a:gd name="T18" fmla="*/ 156 w 301"/>
                      <a:gd name="T19" fmla="*/ 118 h 146"/>
                      <a:gd name="T20" fmla="*/ 161 w 301"/>
                      <a:gd name="T21" fmla="*/ 131 h 146"/>
                      <a:gd name="T22" fmla="*/ 174 w 301"/>
                      <a:gd name="T23" fmla="*/ 125 h 146"/>
                      <a:gd name="T24" fmla="*/ 187 w 301"/>
                      <a:gd name="T25" fmla="*/ 125 h 146"/>
                      <a:gd name="T26" fmla="*/ 194 w 301"/>
                      <a:gd name="T27" fmla="*/ 134 h 146"/>
                      <a:gd name="T28" fmla="*/ 209 w 301"/>
                      <a:gd name="T29" fmla="*/ 134 h 146"/>
                      <a:gd name="T30" fmla="*/ 215 w 301"/>
                      <a:gd name="T31" fmla="*/ 131 h 146"/>
                      <a:gd name="T32" fmla="*/ 206 w 301"/>
                      <a:gd name="T33" fmla="*/ 105 h 146"/>
                      <a:gd name="T34" fmla="*/ 203 w 301"/>
                      <a:gd name="T35" fmla="*/ 59 h 146"/>
                      <a:gd name="T36" fmla="*/ 192 w 301"/>
                      <a:gd name="T37" fmla="*/ 52 h 146"/>
                      <a:gd name="T38" fmla="*/ 215 w 301"/>
                      <a:gd name="T39" fmla="*/ 32 h 146"/>
                      <a:gd name="T40" fmla="*/ 216 w 301"/>
                      <a:gd name="T41" fmla="*/ 18 h 146"/>
                      <a:gd name="T42" fmla="*/ 231 w 301"/>
                      <a:gd name="T43" fmla="*/ 19 h 146"/>
                      <a:gd name="T44" fmla="*/ 212 w 301"/>
                      <a:gd name="T45" fmla="*/ 48 h 146"/>
                      <a:gd name="T46" fmla="*/ 223 w 301"/>
                      <a:gd name="T47" fmla="*/ 82 h 146"/>
                      <a:gd name="T48" fmla="*/ 227 w 301"/>
                      <a:gd name="T49" fmla="*/ 92 h 146"/>
                      <a:gd name="T50" fmla="*/ 234 w 301"/>
                      <a:gd name="T51" fmla="*/ 96 h 146"/>
                      <a:gd name="T52" fmla="*/ 221 w 301"/>
                      <a:gd name="T53" fmla="*/ 95 h 146"/>
                      <a:gd name="T54" fmla="*/ 225 w 301"/>
                      <a:gd name="T55" fmla="*/ 117 h 146"/>
                      <a:gd name="T56" fmla="*/ 249 w 301"/>
                      <a:gd name="T57" fmla="*/ 131 h 146"/>
                      <a:gd name="T58" fmla="*/ 255 w 301"/>
                      <a:gd name="T59" fmla="*/ 134 h 146"/>
                      <a:gd name="T60" fmla="*/ 262 w 301"/>
                      <a:gd name="T61" fmla="*/ 134 h 146"/>
                      <a:gd name="T62" fmla="*/ 259 w 301"/>
                      <a:gd name="T63" fmla="*/ 146 h 146"/>
                      <a:gd name="T64" fmla="*/ 289 w 301"/>
                      <a:gd name="T65" fmla="*/ 131 h 146"/>
                      <a:gd name="T66" fmla="*/ 294 w 301"/>
                      <a:gd name="T67" fmla="*/ 112 h 146"/>
                      <a:gd name="T68" fmla="*/ 301 w 301"/>
                      <a:gd name="T69" fmla="*/ 93 h 146"/>
                      <a:gd name="T70" fmla="*/ 259 w 301"/>
                      <a:gd name="T71" fmla="*/ 102 h 146"/>
                      <a:gd name="T72" fmla="*/ 231 w 301"/>
                      <a:gd name="T73" fmla="*/ 0 h 146"/>
                      <a:gd name="T74" fmla="*/ 0 w 301"/>
                      <a:gd name="T75" fmla="*/ 44 h 146"/>
                      <a:gd name="T76" fmla="*/ 0 w 301"/>
                      <a:gd name="T77" fmla="*/ 44 h 146"/>
                      <a:gd name="T78" fmla="*/ 0 w 301"/>
                      <a:gd name="T79" fmla="*/ 44 h 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1"/>
                      <a:gd name="T121" fmla="*/ 0 h 146"/>
                      <a:gd name="T122" fmla="*/ 301 w 301"/>
                      <a:gd name="T123" fmla="*/ 146 h 1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1" h="146">
                        <a:moveTo>
                          <a:pt x="0" y="44"/>
                        </a:moveTo>
                        <a:lnTo>
                          <a:pt x="7" y="85"/>
                        </a:lnTo>
                        <a:lnTo>
                          <a:pt x="30" y="59"/>
                        </a:lnTo>
                        <a:lnTo>
                          <a:pt x="66" y="49"/>
                        </a:lnTo>
                        <a:lnTo>
                          <a:pt x="73" y="38"/>
                        </a:lnTo>
                        <a:lnTo>
                          <a:pt x="93" y="36"/>
                        </a:lnTo>
                        <a:lnTo>
                          <a:pt x="118" y="57"/>
                        </a:lnTo>
                        <a:lnTo>
                          <a:pt x="135" y="62"/>
                        </a:lnTo>
                        <a:lnTo>
                          <a:pt x="167" y="90"/>
                        </a:lnTo>
                        <a:lnTo>
                          <a:pt x="156" y="118"/>
                        </a:lnTo>
                        <a:lnTo>
                          <a:pt x="161" y="131"/>
                        </a:lnTo>
                        <a:lnTo>
                          <a:pt x="174" y="125"/>
                        </a:lnTo>
                        <a:lnTo>
                          <a:pt x="187" y="125"/>
                        </a:lnTo>
                        <a:lnTo>
                          <a:pt x="194" y="134"/>
                        </a:lnTo>
                        <a:lnTo>
                          <a:pt x="209" y="134"/>
                        </a:lnTo>
                        <a:lnTo>
                          <a:pt x="215" y="131"/>
                        </a:lnTo>
                        <a:lnTo>
                          <a:pt x="206" y="105"/>
                        </a:lnTo>
                        <a:lnTo>
                          <a:pt x="203" y="59"/>
                        </a:lnTo>
                        <a:lnTo>
                          <a:pt x="192" y="52"/>
                        </a:lnTo>
                        <a:lnTo>
                          <a:pt x="215" y="32"/>
                        </a:lnTo>
                        <a:lnTo>
                          <a:pt x="216" y="18"/>
                        </a:lnTo>
                        <a:lnTo>
                          <a:pt x="231" y="19"/>
                        </a:lnTo>
                        <a:lnTo>
                          <a:pt x="212" y="48"/>
                        </a:lnTo>
                        <a:lnTo>
                          <a:pt x="223" y="82"/>
                        </a:lnTo>
                        <a:lnTo>
                          <a:pt x="227" y="92"/>
                        </a:lnTo>
                        <a:lnTo>
                          <a:pt x="234" y="96"/>
                        </a:lnTo>
                        <a:lnTo>
                          <a:pt x="221" y="95"/>
                        </a:lnTo>
                        <a:lnTo>
                          <a:pt x="225" y="117"/>
                        </a:lnTo>
                        <a:lnTo>
                          <a:pt x="249" y="131"/>
                        </a:lnTo>
                        <a:lnTo>
                          <a:pt x="255" y="134"/>
                        </a:lnTo>
                        <a:lnTo>
                          <a:pt x="262" y="134"/>
                        </a:lnTo>
                        <a:lnTo>
                          <a:pt x="259" y="146"/>
                        </a:lnTo>
                        <a:lnTo>
                          <a:pt x="289" y="131"/>
                        </a:lnTo>
                        <a:lnTo>
                          <a:pt x="294" y="112"/>
                        </a:lnTo>
                        <a:lnTo>
                          <a:pt x="301" y="93"/>
                        </a:lnTo>
                        <a:lnTo>
                          <a:pt x="259" y="102"/>
                        </a:lnTo>
                        <a:lnTo>
                          <a:pt x="231" y="0"/>
                        </a:lnTo>
                        <a:lnTo>
                          <a:pt x="0" y="44"/>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0" name="Freeform 379"/>
                  <p:cNvSpPr>
                    <a:spLocks/>
                  </p:cNvSpPr>
                  <p:nvPr/>
                </p:nvSpPr>
                <p:spPr bwMode="auto">
                  <a:xfrm>
                    <a:off x="5769216" y="2530671"/>
                    <a:ext cx="757611" cy="413754"/>
                  </a:xfrm>
                  <a:custGeom>
                    <a:avLst/>
                    <a:gdLst>
                      <a:gd name="T0" fmla="*/ 47 w 512"/>
                      <a:gd name="T1" fmla="*/ 252 h 282"/>
                      <a:gd name="T2" fmla="*/ 48 w 512"/>
                      <a:gd name="T3" fmla="*/ 245 h 282"/>
                      <a:gd name="T4" fmla="*/ 80 w 512"/>
                      <a:gd name="T5" fmla="*/ 214 h 282"/>
                      <a:gd name="T6" fmla="*/ 99 w 512"/>
                      <a:gd name="T7" fmla="*/ 192 h 282"/>
                      <a:gd name="T8" fmla="*/ 117 w 512"/>
                      <a:gd name="T9" fmla="*/ 214 h 282"/>
                      <a:gd name="T10" fmla="*/ 174 w 512"/>
                      <a:gd name="T11" fmla="*/ 191 h 282"/>
                      <a:gd name="T12" fmla="*/ 199 w 512"/>
                      <a:gd name="T13" fmla="*/ 187 h 282"/>
                      <a:gd name="T14" fmla="*/ 213 w 512"/>
                      <a:gd name="T15" fmla="*/ 170 h 282"/>
                      <a:gd name="T16" fmla="*/ 235 w 512"/>
                      <a:gd name="T17" fmla="*/ 84 h 282"/>
                      <a:gd name="T18" fmla="*/ 259 w 512"/>
                      <a:gd name="T19" fmla="*/ 94 h 282"/>
                      <a:gd name="T20" fmla="*/ 305 w 512"/>
                      <a:gd name="T21" fmla="*/ 0 h 282"/>
                      <a:gd name="T22" fmla="*/ 341 w 512"/>
                      <a:gd name="T23" fmla="*/ 20 h 282"/>
                      <a:gd name="T24" fmla="*/ 347 w 512"/>
                      <a:gd name="T25" fmla="*/ 4 h 282"/>
                      <a:gd name="T26" fmla="*/ 364 w 512"/>
                      <a:gd name="T27" fmla="*/ 9 h 282"/>
                      <a:gd name="T28" fmla="*/ 396 w 512"/>
                      <a:gd name="T29" fmla="*/ 37 h 282"/>
                      <a:gd name="T30" fmla="*/ 385 w 512"/>
                      <a:gd name="T31" fmla="*/ 65 h 282"/>
                      <a:gd name="T32" fmla="*/ 390 w 512"/>
                      <a:gd name="T33" fmla="*/ 78 h 282"/>
                      <a:gd name="T34" fmla="*/ 403 w 512"/>
                      <a:gd name="T35" fmla="*/ 72 h 282"/>
                      <a:gd name="T36" fmla="*/ 414 w 512"/>
                      <a:gd name="T37" fmla="*/ 85 h 282"/>
                      <a:gd name="T38" fmla="*/ 463 w 512"/>
                      <a:gd name="T39" fmla="*/ 101 h 282"/>
                      <a:gd name="T40" fmla="*/ 417 w 512"/>
                      <a:gd name="T41" fmla="*/ 99 h 282"/>
                      <a:gd name="T42" fmla="*/ 466 w 512"/>
                      <a:gd name="T43" fmla="*/ 141 h 282"/>
                      <a:gd name="T44" fmla="*/ 436 w 512"/>
                      <a:gd name="T45" fmla="*/ 137 h 282"/>
                      <a:gd name="T46" fmla="*/ 497 w 512"/>
                      <a:gd name="T47" fmla="*/ 176 h 282"/>
                      <a:gd name="T48" fmla="*/ 512 w 512"/>
                      <a:gd name="T49" fmla="*/ 202 h 282"/>
                      <a:gd name="T50" fmla="*/ 501 w 512"/>
                      <a:gd name="T51" fmla="*/ 199 h 282"/>
                      <a:gd name="T52" fmla="*/ 499 w 512"/>
                      <a:gd name="T53" fmla="*/ 206 h 282"/>
                      <a:gd name="T54" fmla="*/ 298 w 512"/>
                      <a:gd name="T55" fmla="*/ 244 h 282"/>
                      <a:gd name="T56" fmla="*/ 131 w 512"/>
                      <a:gd name="T57" fmla="*/ 265 h 282"/>
                      <a:gd name="T58" fmla="*/ 0 w 512"/>
                      <a:gd name="T59" fmla="*/ 282 h 282"/>
                      <a:gd name="T60" fmla="*/ 47 w 512"/>
                      <a:gd name="T61" fmla="*/ 252 h 282"/>
                      <a:gd name="T62" fmla="*/ 47 w 512"/>
                      <a:gd name="T63" fmla="*/ 252 h 2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2"/>
                      <a:gd name="T97" fmla="*/ 0 h 282"/>
                      <a:gd name="T98" fmla="*/ 512 w 512"/>
                      <a:gd name="T99" fmla="*/ 282 h 2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2" h="282">
                        <a:moveTo>
                          <a:pt x="47" y="252"/>
                        </a:moveTo>
                        <a:lnTo>
                          <a:pt x="48" y="245"/>
                        </a:lnTo>
                        <a:lnTo>
                          <a:pt x="80" y="214"/>
                        </a:lnTo>
                        <a:lnTo>
                          <a:pt x="99" y="192"/>
                        </a:lnTo>
                        <a:lnTo>
                          <a:pt x="117" y="214"/>
                        </a:lnTo>
                        <a:lnTo>
                          <a:pt x="174" y="191"/>
                        </a:lnTo>
                        <a:lnTo>
                          <a:pt x="199" y="187"/>
                        </a:lnTo>
                        <a:lnTo>
                          <a:pt x="213" y="170"/>
                        </a:lnTo>
                        <a:lnTo>
                          <a:pt x="235" y="84"/>
                        </a:lnTo>
                        <a:lnTo>
                          <a:pt x="259" y="94"/>
                        </a:lnTo>
                        <a:lnTo>
                          <a:pt x="305" y="0"/>
                        </a:lnTo>
                        <a:lnTo>
                          <a:pt x="341" y="20"/>
                        </a:lnTo>
                        <a:lnTo>
                          <a:pt x="347" y="4"/>
                        </a:lnTo>
                        <a:lnTo>
                          <a:pt x="364" y="9"/>
                        </a:lnTo>
                        <a:lnTo>
                          <a:pt x="396" y="37"/>
                        </a:lnTo>
                        <a:lnTo>
                          <a:pt x="385" y="65"/>
                        </a:lnTo>
                        <a:lnTo>
                          <a:pt x="390" y="78"/>
                        </a:lnTo>
                        <a:lnTo>
                          <a:pt x="403" y="72"/>
                        </a:lnTo>
                        <a:lnTo>
                          <a:pt x="414" y="85"/>
                        </a:lnTo>
                        <a:lnTo>
                          <a:pt x="463" y="101"/>
                        </a:lnTo>
                        <a:lnTo>
                          <a:pt x="417" y="99"/>
                        </a:lnTo>
                        <a:lnTo>
                          <a:pt x="466" y="141"/>
                        </a:lnTo>
                        <a:lnTo>
                          <a:pt x="436" y="137"/>
                        </a:lnTo>
                        <a:lnTo>
                          <a:pt x="497" y="176"/>
                        </a:lnTo>
                        <a:lnTo>
                          <a:pt x="512" y="202"/>
                        </a:lnTo>
                        <a:lnTo>
                          <a:pt x="501" y="199"/>
                        </a:lnTo>
                        <a:lnTo>
                          <a:pt x="499" y="206"/>
                        </a:lnTo>
                        <a:lnTo>
                          <a:pt x="298" y="244"/>
                        </a:lnTo>
                        <a:lnTo>
                          <a:pt x="131" y="265"/>
                        </a:lnTo>
                        <a:lnTo>
                          <a:pt x="0" y="282"/>
                        </a:lnTo>
                        <a:lnTo>
                          <a:pt x="47" y="252"/>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1" name="Freeform 380"/>
                  <p:cNvSpPr>
                    <a:spLocks/>
                  </p:cNvSpPr>
                  <p:nvPr/>
                </p:nvSpPr>
                <p:spPr bwMode="auto">
                  <a:xfrm>
                    <a:off x="6494273" y="2645113"/>
                    <a:ext cx="41432" cy="102706"/>
                  </a:xfrm>
                  <a:custGeom>
                    <a:avLst/>
                    <a:gdLst>
                      <a:gd name="T0" fmla="*/ 0 w 28"/>
                      <a:gd name="T1" fmla="*/ 70 h 70"/>
                      <a:gd name="T2" fmla="*/ 9 w 28"/>
                      <a:gd name="T3" fmla="*/ 51 h 70"/>
                      <a:gd name="T4" fmla="*/ 20 w 28"/>
                      <a:gd name="T5" fmla="*/ 39 h 70"/>
                      <a:gd name="T6" fmla="*/ 28 w 28"/>
                      <a:gd name="T7" fmla="*/ 0 h 70"/>
                      <a:gd name="T8" fmla="*/ 11 w 28"/>
                      <a:gd name="T9" fmla="*/ 9 h 70"/>
                      <a:gd name="T10" fmla="*/ 0 w 28"/>
                      <a:gd name="T11" fmla="*/ 46 h 70"/>
                      <a:gd name="T12" fmla="*/ 0 w 28"/>
                      <a:gd name="T13" fmla="*/ 70 h 70"/>
                      <a:gd name="T14" fmla="*/ 0 w 28"/>
                      <a:gd name="T15" fmla="*/ 70 h 70"/>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70"/>
                      <a:gd name="T26" fmla="*/ 28 w 28"/>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70">
                        <a:moveTo>
                          <a:pt x="0" y="70"/>
                        </a:moveTo>
                        <a:lnTo>
                          <a:pt x="9" y="51"/>
                        </a:lnTo>
                        <a:lnTo>
                          <a:pt x="20" y="39"/>
                        </a:lnTo>
                        <a:lnTo>
                          <a:pt x="28" y="0"/>
                        </a:lnTo>
                        <a:lnTo>
                          <a:pt x="11" y="9"/>
                        </a:lnTo>
                        <a:lnTo>
                          <a:pt x="0" y="46"/>
                        </a:lnTo>
                        <a:lnTo>
                          <a:pt x="0" y="7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2" name="Freeform 381"/>
                  <p:cNvSpPr>
                    <a:spLocks/>
                  </p:cNvSpPr>
                  <p:nvPr/>
                </p:nvSpPr>
                <p:spPr bwMode="auto">
                  <a:xfrm>
                    <a:off x="5726304" y="2832917"/>
                    <a:ext cx="836036" cy="362404"/>
                  </a:xfrm>
                  <a:custGeom>
                    <a:avLst/>
                    <a:gdLst>
                      <a:gd name="T0" fmla="*/ 0 w 565"/>
                      <a:gd name="T1" fmla="*/ 212 h 247"/>
                      <a:gd name="T2" fmla="*/ 82 w 565"/>
                      <a:gd name="T3" fmla="*/ 202 h 247"/>
                      <a:gd name="T4" fmla="*/ 129 w 565"/>
                      <a:gd name="T5" fmla="*/ 179 h 247"/>
                      <a:gd name="T6" fmla="*/ 219 w 565"/>
                      <a:gd name="T7" fmla="*/ 169 h 247"/>
                      <a:gd name="T8" fmla="*/ 256 w 565"/>
                      <a:gd name="T9" fmla="*/ 192 h 247"/>
                      <a:gd name="T10" fmla="*/ 315 w 565"/>
                      <a:gd name="T11" fmla="*/ 184 h 247"/>
                      <a:gd name="T12" fmla="*/ 404 w 565"/>
                      <a:gd name="T13" fmla="*/ 247 h 247"/>
                      <a:gd name="T14" fmla="*/ 438 w 565"/>
                      <a:gd name="T15" fmla="*/ 239 h 247"/>
                      <a:gd name="T16" fmla="*/ 488 w 565"/>
                      <a:gd name="T17" fmla="*/ 167 h 247"/>
                      <a:gd name="T18" fmla="*/ 528 w 565"/>
                      <a:gd name="T19" fmla="*/ 152 h 247"/>
                      <a:gd name="T20" fmla="*/ 541 w 565"/>
                      <a:gd name="T21" fmla="*/ 131 h 247"/>
                      <a:gd name="T22" fmla="*/ 497 w 565"/>
                      <a:gd name="T23" fmla="*/ 139 h 247"/>
                      <a:gd name="T24" fmla="*/ 485 w 565"/>
                      <a:gd name="T25" fmla="*/ 124 h 247"/>
                      <a:gd name="T26" fmla="*/ 512 w 565"/>
                      <a:gd name="T27" fmla="*/ 117 h 247"/>
                      <a:gd name="T28" fmla="*/ 512 w 565"/>
                      <a:gd name="T29" fmla="*/ 108 h 247"/>
                      <a:gd name="T30" fmla="*/ 482 w 565"/>
                      <a:gd name="T31" fmla="*/ 98 h 247"/>
                      <a:gd name="T32" fmla="*/ 520 w 565"/>
                      <a:gd name="T33" fmla="*/ 84 h 247"/>
                      <a:gd name="T34" fmla="*/ 518 w 565"/>
                      <a:gd name="T35" fmla="*/ 99 h 247"/>
                      <a:gd name="T36" fmla="*/ 542 w 565"/>
                      <a:gd name="T37" fmla="*/ 99 h 247"/>
                      <a:gd name="T38" fmla="*/ 556 w 565"/>
                      <a:gd name="T39" fmla="*/ 74 h 247"/>
                      <a:gd name="T40" fmla="*/ 565 w 565"/>
                      <a:gd name="T41" fmla="*/ 72 h 247"/>
                      <a:gd name="T42" fmla="*/ 559 w 565"/>
                      <a:gd name="T43" fmla="*/ 49 h 247"/>
                      <a:gd name="T44" fmla="*/ 542 w 565"/>
                      <a:gd name="T45" fmla="*/ 72 h 247"/>
                      <a:gd name="T46" fmla="*/ 525 w 565"/>
                      <a:gd name="T47" fmla="*/ 22 h 247"/>
                      <a:gd name="T48" fmla="*/ 536 w 565"/>
                      <a:gd name="T49" fmla="*/ 19 h 247"/>
                      <a:gd name="T50" fmla="*/ 552 w 565"/>
                      <a:gd name="T51" fmla="*/ 33 h 247"/>
                      <a:gd name="T52" fmla="*/ 541 w 565"/>
                      <a:gd name="T53" fmla="*/ 10 h 247"/>
                      <a:gd name="T54" fmla="*/ 528 w 565"/>
                      <a:gd name="T55" fmla="*/ 0 h 247"/>
                      <a:gd name="T56" fmla="*/ 327 w 565"/>
                      <a:gd name="T57" fmla="*/ 38 h 247"/>
                      <a:gd name="T58" fmla="*/ 160 w 565"/>
                      <a:gd name="T59" fmla="*/ 59 h 247"/>
                      <a:gd name="T60" fmla="*/ 137 w 565"/>
                      <a:gd name="T61" fmla="*/ 104 h 247"/>
                      <a:gd name="T62" fmla="*/ 101 w 565"/>
                      <a:gd name="T63" fmla="*/ 112 h 247"/>
                      <a:gd name="T64" fmla="*/ 84 w 565"/>
                      <a:gd name="T65" fmla="*/ 135 h 247"/>
                      <a:gd name="T66" fmla="*/ 19 w 565"/>
                      <a:gd name="T67" fmla="*/ 172 h 247"/>
                      <a:gd name="T68" fmla="*/ 16 w 565"/>
                      <a:gd name="T69" fmla="*/ 186 h 247"/>
                      <a:gd name="T70" fmla="*/ 0 w 565"/>
                      <a:gd name="T71" fmla="*/ 194 h 247"/>
                      <a:gd name="T72" fmla="*/ 0 w 565"/>
                      <a:gd name="T73" fmla="*/ 212 h 247"/>
                      <a:gd name="T74" fmla="*/ 0 w 565"/>
                      <a:gd name="T75" fmla="*/ 212 h 2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5"/>
                      <a:gd name="T115" fmla="*/ 0 h 247"/>
                      <a:gd name="T116" fmla="*/ 565 w 565"/>
                      <a:gd name="T117" fmla="*/ 247 h 2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5" h="247">
                        <a:moveTo>
                          <a:pt x="0" y="212"/>
                        </a:moveTo>
                        <a:lnTo>
                          <a:pt x="82" y="202"/>
                        </a:lnTo>
                        <a:lnTo>
                          <a:pt x="129" y="179"/>
                        </a:lnTo>
                        <a:lnTo>
                          <a:pt x="219" y="169"/>
                        </a:lnTo>
                        <a:lnTo>
                          <a:pt x="256" y="192"/>
                        </a:lnTo>
                        <a:lnTo>
                          <a:pt x="315" y="184"/>
                        </a:lnTo>
                        <a:lnTo>
                          <a:pt x="404" y="247"/>
                        </a:lnTo>
                        <a:lnTo>
                          <a:pt x="438" y="239"/>
                        </a:lnTo>
                        <a:lnTo>
                          <a:pt x="488" y="167"/>
                        </a:lnTo>
                        <a:lnTo>
                          <a:pt x="528" y="152"/>
                        </a:lnTo>
                        <a:lnTo>
                          <a:pt x="541" y="131"/>
                        </a:lnTo>
                        <a:lnTo>
                          <a:pt x="497" y="139"/>
                        </a:lnTo>
                        <a:lnTo>
                          <a:pt x="485" y="124"/>
                        </a:lnTo>
                        <a:lnTo>
                          <a:pt x="512" y="117"/>
                        </a:lnTo>
                        <a:lnTo>
                          <a:pt x="512" y="108"/>
                        </a:lnTo>
                        <a:lnTo>
                          <a:pt x="482" y="98"/>
                        </a:lnTo>
                        <a:lnTo>
                          <a:pt x="520" y="84"/>
                        </a:lnTo>
                        <a:lnTo>
                          <a:pt x="518" y="99"/>
                        </a:lnTo>
                        <a:lnTo>
                          <a:pt x="542" y="99"/>
                        </a:lnTo>
                        <a:lnTo>
                          <a:pt x="556" y="74"/>
                        </a:lnTo>
                        <a:lnTo>
                          <a:pt x="565" y="72"/>
                        </a:lnTo>
                        <a:lnTo>
                          <a:pt x="559" y="49"/>
                        </a:lnTo>
                        <a:lnTo>
                          <a:pt x="542" y="72"/>
                        </a:lnTo>
                        <a:lnTo>
                          <a:pt x="525" y="22"/>
                        </a:lnTo>
                        <a:lnTo>
                          <a:pt x="536" y="19"/>
                        </a:lnTo>
                        <a:lnTo>
                          <a:pt x="552" y="33"/>
                        </a:lnTo>
                        <a:lnTo>
                          <a:pt x="541" y="10"/>
                        </a:lnTo>
                        <a:lnTo>
                          <a:pt x="528" y="0"/>
                        </a:lnTo>
                        <a:lnTo>
                          <a:pt x="327" y="38"/>
                        </a:lnTo>
                        <a:lnTo>
                          <a:pt x="160" y="59"/>
                        </a:lnTo>
                        <a:lnTo>
                          <a:pt x="137" y="104"/>
                        </a:lnTo>
                        <a:lnTo>
                          <a:pt x="101" y="112"/>
                        </a:lnTo>
                        <a:lnTo>
                          <a:pt x="84" y="135"/>
                        </a:lnTo>
                        <a:lnTo>
                          <a:pt x="19" y="172"/>
                        </a:lnTo>
                        <a:lnTo>
                          <a:pt x="16" y="186"/>
                        </a:lnTo>
                        <a:lnTo>
                          <a:pt x="0" y="194"/>
                        </a:lnTo>
                        <a:lnTo>
                          <a:pt x="0" y="212"/>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3" name="Freeform 382"/>
                  <p:cNvSpPr>
                    <a:spLocks/>
                  </p:cNvSpPr>
                  <p:nvPr/>
                </p:nvSpPr>
                <p:spPr bwMode="auto">
                  <a:xfrm>
                    <a:off x="5825444" y="3080878"/>
                    <a:ext cx="498663" cy="368273"/>
                  </a:xfrm>
                  <a:custGeom>
                    <a:avLst/>
                    <a:gdLst>
                      <a:gd name="T0" fmla="*/ 15 w 337"/>
                      <a:gd name="T1" fmla="*/ 33 h 251"/>
                      <a:gd name="T2" fmla="*/ 62 w 337"/>
                      <a:gd name="T3" fmla="*/ 10 h 251"/>
                      <a:gd name="T4" fmla="*/ 152 w 337"/>
                      <a:gd name="T5" fmla="*/ 0 h 251"/>
                      <a:gd name="T6" fmla="*/ 189 w 337"/>
                      <a:gd name="T7" fmla="*/ 23 h 251"/>
                      <a:gd name="T8" fmla="*/ 248 w 337"/>
                      <a:gd name="T9" fmla="*/ 15 h 251"/>
                      <a:gd name="T10" fmla="*/ 337 w 337"/>
                      <a:gd name="T11" fmla="*/ 78 h 251"/>
                      <a:gd name="T12" fmla="*/ 297 w 337"/>
                      <a:gd name="T13" fmla="*/ 125 h 251"/>
                      <a:gd name="T14" fmla="*/ 300 w 337"/>
                      <a:gd name="T15" fmla="*/ 146 h 251"/>
                      <a:gd name="T16" fmla="*/ 233 w 337"/>
                      <a:gd name="T17" fmla="*/ 207 h 251"/>
                      <a:gd name="T18" fmla="*/ 221 w 337"/>
                      <a:gd name="T19" fmla="*/ 209 h 251"/>
                      <a:gd name="T20" fmla="*/ 217 w 337"/>
                      <a:gd name="T21" fmla="*/ 228 h 251"/>
                      <a:gd name="T22" fmla="*/ 202 w 337"/>
                      <a:gd name="T23" fmla="*/ 217 h 251"/>
                      <a:gd name="T24" fmla="*/ 214 w 337"/>
                      <a:gd name="T25" fmla="*/ 235 h 251"/>
                      <a:gd name="T26" fmla="*/ 202 w 337"/>
                      <a:gd name="T27" fmla="*/ 251 h 251"/>
                      <a:gd name="T28" fmla="*/ 190 w 337"/>
                      <a:gd name="T29" fmla="*/ 248 h 251"/>
                      <a:gd name="T30" fmla="*/ 144 w 337"/>
                      <a:gd name="T31" fmla="*/ 177 h 251"/>
                      <a:gd name="T32" fmla="*/ 44 w 337"/>
                      <a:gd name="T33" fmla="*/ 87 h 251"/>
                      <a:gd name="T34" fmla="*/ 0 w 337"/>
                      <a:gd name="T35" fmla="*/ 59 h 251"/>
                      <a:gd name="T36" fmla="*/ 15 w 337"/>
                      <a:gd name="T37" fmla="*/ 33 h 251"/>
                      <a:gd name="T38" fmla="*/ 15 w 337"/>
                      <a:gd name="T39" fmla="*/ 33 h 2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7"/>
                      <a:gd name="T61" fmla="*/ 0 h 251"/>
                      <a:gd name="T62" fmla="*/ 337 w 337"/>
                      <a:gd name="T63" fmla="*/ 251 h 2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7" h="251">
                        <a:moveTo>
                          <a:pt x="15" y="33"/>
                        </a:moveTo>
                        <a:lnTo>
                          <a:pt x="62" y="10"/>
                        </a:lnTo>
                        <a:lnTo>
                          <a:pt x="152" y="0"/>
                        </a:lnTo>
                        <a:lnTo>
                          <a:pt x="189" y="23"/>
                        </a:lnTo>
                        <a:lnTo>
                          <a:pt x="248" y="15"/>
                        </a:lnTo>
                        <a:lnTo>
                          <a:pt x="337" y="78"/>
                        </a:lnTo>
                        <a:lnTo>
                          <a:pt x="297" y="125"/>
                        </a:lnTo>
                        <a:lnTo>
                          <a:pt x="300" y="146"/>
                        </a:lnTo>
                        <a:lnTo>
                          <a:pt x="233" y="207"/>
                        </a:lnTo>
                        <a:lnTo>
                          <a:pt x="221" y="209"/>
                        </a:lnTo>
                        <a:lnTo>
                          <a:pt x="217" y="228"/>
                        </a:lnTo>
                        <a:lnTo>
                          <a:pt x="202" y="217"/>
                        </a:lnTo>
                        <a:lnTo>
                          <a:pt x="214" y="235"/>
                        </a:lnTo>
                        <a:lnTo>
                          <a:pt x="202" y="251"/>
                        </a:lnTo>
                        <a:lnTo>
                          <a:pt x="190" y="248"/>
                        </a:lnTo>
                        <a:lnTo>
                          <a:pt x="144" y="177"/>
                        </a:lnTo>
                        <a:lnTo>
                          <a:pt x="44" y="87"/>
                        </a:lnTo>
                        <a:lnTo>
                          <a:pt x="0" y="59"/>
                        </a:lnTo>
                        <a:lnTo>
                          <a:pt x="15" y="33"/>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4" name="Freeform 383"/>
                  <p:cNvSpPr>
                    <a:spLocks/>
                  </p:cNvSpPr>
                  <p:nvPr/>
                </p:nvSpPr>
                <p:spPr bwMode="auto">
                  <a:xfrm>
                    <a:off x="6449882" y="2438236"/>
                    <a:ext cx="103579" cy="164329"/>
                  </a:xfrm>
                  <a:custGeom>
                    <a:avLst/>
                    <a:gdLst>
                      <a:gd name="T0" fmla="*/ 0 w 70"/>
                      <a:gd name="T1" fmla="*/ 10 h 112"/>
                      <a:gd name="T2" fmla="*/ 10 w 70"/>
                      <a:gd name="T3" fmla="*/ 0 h 112"/>
                      <a:gd name="T4" fmla="*/ 23 w 70"/>
                      <a:gd name="T5" fmla="*/ 0 h 112"/>
                      <a:gd name="T6" fmla="*/ 18 w 70"/>
                      <a:gd name="T7" fmla="*/ 12 h 112"/>
                      <a:gd name="T8" fmla="*/ 15 w 70"/>
                      <a:gd name="T9" fmla="*/ 15 h 112"/>
                      <a:gd name="T10" fmla="*/ 18 w 70"/>
                      <a:gd name="T11" fmla="*/ 28 h 112"/>
                      <a:gd name="T12" fmla="*/ 35 w 70"/>
                      <a:gd name="T13" fmla="*/ 45 h 112"/>
                      <a:gd name="T14" fmla="*/ 38 w 70"/>
                      <a:gd name="T15" fmla="*/ 59 h 112"/>
                      <a:gd name="T16" fmla="*/ 52 w 70"/>
                      <a:gd name="T17" fmla="*/ 74 h 112"/>
                      <a:gd name="T18" fmla="*/ 62 w 70"/>
                      <a:gd name="T19" fmla="*/ 77 h 112"/>
                      <a:gd name="T20" fmla="*/ 67 w 70"/>
                      <a:gd name="T21" fmla="*/ 88 h 112"/>
                      <a:gd name="T22" fmla="*/ 58 w 70"/>
                      <a:gd name="T23" fmla="*/ 96 h 112"/>
                      <a:gd name="T24" fmla="*/ 68 w 70"/>
                      <a:gd name="T25" fmla="*/ 95 h 112"/>
                      <a:gd name="T26" fmla="*/ 70 w 70"/>
                      <a:gd name="T27" fmla="*/ 103 h 112"/>
                      <a:gd name="T28" fmla="*/ 28 w 70"/>
                      <a:gd name="T29" fmla="*/ 112 h 112"/>
                      <a:gd name="T30" fmla="*/ 0 w 70"/>
                      <a:gd name="T31" fmla="*/ 10 h 112"/>
                      <a:gd name="T32" fmla="*/ 0 w 70"/>
                      <a:gd name="T33" fmla="*/ 10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112"/>
                      <a:gd name="T53" fmla="*/ 70 w 70"/>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112">
                        <a:moveTo>
                          <a:pt x="0" y="10"/>
                        </a:moveTo>
                        <a:lnTo>
                          <a:pt x="10" y="0"/>
                        </a:lnTo>
                        <a:lnTo>
                          <a:pt x="23" y="0"/>
                        </a:lnTo>
                        <a:lnTo>
                          <a:pt x="18" y="12"/>
                        </a:lnTo>
                        <a:lnTo>
                          <a:pt x="15" y="15"/>
                        </a:lnTo>
                        <a:lnTo>
                          <a:pt x="18" y="28"/>
                        </a:lnTo>
                        <a:lnTo>
                          <a:pt x="35" y="45"/>
                        </a:lnTo>
                        <a:lnTo>
                          <a:pt x="38" y="59"/>
                        </a:lnTo>
                        <a:lnTo>
                          <a:pt x="52" y="74"/>
                        </a:lnTo>
                        <a:lnTo>
                          <a:pt x="62" y="77"/>
                        </a:lnTo>
                        <a:lnTo>
                          <a:pt x="67" y="88"/>
                        </a:lnTo>
                        <a:lnTo>
                          <a:pt x="58" y="96"/>
                        </a:lnTo>
                        <a:lnTo>
                          <a:pt x="68" y="95"/>
                        </a:lnTo>
                        <a:lnTo>
                          <a:pt x="70" y="103"/>
                        </a:lnTo>
                        <a:lnTo>
                          <a:pt x="28" y="112"/>
                        </a:lnTo>
                        <a:lnTo>
                          <a:pt x="0" y="1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5" name="Freeform 384"/>
                  <p:cNvSpPr>
                    <a:spLocks/>
                  </p:cNvSpPr>
                  <p:nvPr/>
                </p:nvSpPr>
                <p:spPr bwMode="auto">
                  <a:xfrm>
                    <a:off x="5968976" y="2178538"/>
                    <a:ext cx="569688" cy="355067"/>
                  </a:xfrm>
                  <a:custGeom>
                    <a:avLst/>
                    <a:gdLst>
                      <a:gd name="T0" fmla="*/ 30 w 385"/>
                      <a:gd name="T1" fmla="*/ 242 h 242"/>
                      <a:gd name="T2" fmla="*/ 94 w 385"/>
                      <a:gd name="T3" fmla="*/ 231 h 242"/>
                      <a:gd name="T4" fmla="*/ 325 w 385"/>
                      <a:gd name="T5" fmla="*/ 187 h 242"/>
                      <a:gd name="T6" fmla="*/ 335 w 385"/>
                      <a:gd name="T7" fmla="*/ 177 h 242"/>
                      <a:gd name="T8" fmla="*/ 348 w 385"/>
                      <a:gd name="T9" fmla="*/ 177 h 242"/>
                      <a:gd name="T10" fmla="*/ 363 w 385"/>
                      <a:gd name="T11" fmla="*/ 167 h 242"/>
                      <a:gd name="T12" fmla="*/ 385 w 385"/>
                      <a:gd name="T13" fmla="*/ 139 h 242"/>
                      <a:gd name="T14" fmla="*/ 347 w 385"/>
                      <a:gd name="T15" fmla="*/ 109 h 242"/>
                      <a:gd name="T16" fmla="*/ 346 w 385"/>
                      <a:gd name="T17" fmla="*/ 81 h 242"/>
                      <a:gd name="T18" fmla="*/ 363 w 385"/>
                      <a:gd name="T19" fmla="*/ 42 h 242"/>
                      <a:gd name="T20" fmla="*/ 338 w 385"/>
                      <a:gd name="T21" fmla="*/ 29 h 242"/>
                      <a:gd name="T22" fmla="*/ 310 w 385"/>
                      <a:gd name="T23" fmla="*/ 0 h 242"/>
                      <a:gd name="T24" fmla="*/ 54 w 385"/>
                      <a:gd name="T25" fmla="*/ 48 h 242"/>
                      <a:gd name="T26" fmla="*/ 41 w 385"/>
                      <a:gd name="T27" fmla="*/ 29 h 242"/>
                      <a:gd name="T28" fmla="*/ 0 w 385"/>
                      <a:gd name="T29" fmla="*/ 59 h 242"/>
                      <a:gd name="T30" fmla="*/ 30 w 385"/>
                      <a:gd name="T31" fmla="*/ 242 h 242"/>
                      <a:gd name="T32" fmla="*/ 30 w 385"/>
                      <a:gd name="T33" fmla="*/ 242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5"/>
                      <a:gd name="T52" fmla="*/ 0 h 242"/>
                      <a:gd name="T53" fmla="*/ 385 w 385"/>
                      <a:gd name="T54" fmla="*/ 242 h 2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5" h="242">
                        <a:moveTo>
                          <a:pt x="30" y="242"/>
                        </a:moveTo>
                        <a:lnTo>
                          <a:pt x="94" y="231"/>
                        </a:lnTo>
                        <a:lnTo>
                          <a:pt x="325" y="187"/>
                        </a:lnTo>
                        <a:lnTo>
                          <a:pt x="335" y="177"/>
                        </a:lnTo>
                        <a:lnTo>
                          <a:pt x="348" y="177"/>
                        </a:lnTo>
                        <a:lnTo>
                          <a:pt x="363" y="167"/>
                        </a:lnTo>
                        <a:lnTo>
                          <a:pt x="385" y="139"/>
                        </a:lnTo>
                        <a:lnTo>
                          <a:pt x="347" y="109"/>
                        </a:lnTo>
                        <a:lnTo>
                          <a:pt x="346" y="81"/>
                        </a:lnTo>
                        <a:lnTo>
                          <a:pt x="363" y="42"/>
                        </a:lnTo>
                        <a:lnTo>
                          <a:pt x="338" y="29"/>
                        </a:lnTo>
                        <a:lnTo>
                          <a:pt x="310" y="0"/>
                        </a:lnTo>
                        <a:lnTo>
                          <a:pt x="54" y="48"/>
                        </a:lnTo>
                        <a:lnTo>
                          <a:pt x="41" y="29"/>
                        </a:lnTo>
                        <a:lnTo>
                          <a:pt x="0" y="59"/>
                        </a:lnTo>
                        <a:lnTo>
                          <a:pt x="30" y="242"/>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6" name="Freeform 385"/>
                  <p:cNvSpPr>
                    <a:spLocks/>
                  </p:cNvSpPr>
                  <p:nvPr/>
                </p:nvSpPr>
                <p:spPr bwMode="auto">
                  <a:xfrm>
                    <a:off x="6476516" y="2240161"/>
                    <a:ext cx="122816" cy="289042"/>
                  </a:xfrm>
                  <a:custGeom>
                    <a:avLst/>
                    <a:gdLst>
                      <a:gd name="T0" fmla="*/ 5 w 83"/>
                      <a:gd name="T1" fmla="*/ 135 h 197"/>
                      <a:gd name="T2" fmla="*/ 20 w 83"/>
                      <a:gd name="T3" fmla="*/ 125 h 197"/>
                      <a:gd name="T4" fmla="*/ 42 w 83"/>
                      <a:gd name="T5" fmla="*/ 97 h 197"/>
                      <a:gd name="T6" fmla="*/ 4 w 83"/>
                      <a:gd name="T7" fmla="*/ 67 h 197"/>
                      <a:gd name="T8" fmla="*/ 3 w 83"/>
                      <a:gd name="T9" fmla="*/ 39 h 197"/>
                      <a:gd name="T10" fmla="*/ 20 w 83"/>
                      <a:gd name="T11" fmla="*/ 0 h 197"/>
                      <a:gd name="T12" fmla="*/ 77 w 83"/>
                      <a:gd name="T13" fmla="*/ 20 h 197"/>
                      <a:gd name="T14" fmla="*/ 78 w 83"/>
                      <a:gd name="T15" fmla="*/ 27 h 197"/>
                      <a:gd name="T16" fmla="*/ 71 w 83"/>
                      <a:gd name="T17" fmla="*/ 48 h 197"/>
                      <a:gd name="T18" fmla="*/ 65 w 83"/>
                      <a:gd name="T19" fmla="*/ 53 h 197"/>
                      <a:gd name="T20" fmla="*/ 64 w 83"/>
                      <a:gd name="T21" fmla="*/ 65 h 197"/>
                      <a:gd name="T22" fmla="*/ 70 w 83"/>
                      <a:gd name="T23" fmla="*/ 68 h 197"/>
                      <a:gd name="T24" fmla="*/ 83 w 83"/>
                      <a:gd name="T25" fmla="*/ 65 h 197"/>
                      <a:gd name="T26" fmla="*/ 83 w 83"/>
                      <a:gd name="T27" fmla="*/ 98 h 197"/>
                      <a:gd name="T28" fmla="*/ 83 w 83"/>
                      <a:gd name="T29" fmla="*/ 119 h 197"/>
                      <a:gd name="T30" fmla="*/ 83 w 83"/>
                      <a:gd name="T31" fmla="*/ 130 h 197"/>
                      <a:gd name="T32" fmla="*/ 79 w 83"/>
                      <a:gd name="T33" fmla="*/ 141 h 197"/>
                      <a:gd name="T34" fmla="*/ 73 w 83"/>
                      <a:gd name="T35" fmla="*/ 142 h 197"/>
                      <a:gd name="T36" fmla="*/ 75 w 83"/>
                      <a:gd name="T37" fmla="*/ 151 h 197"/>
                      <a:gd name="T38" fmla="*/ 55 w 83"/>
                      <a:gd name="T39" fmla="*/ 197 h 197"/>
                      <a:gd name="T40" fmla="*/ 50 w 83"/>
                      <a:gd name="T41" fmla="*/ 197 h 197"/>
                      <a:gd name="T42" fmla="*/ 48 w 83"/>
                      <a:gd name="T43" fmla="*/ 180 h 197"/>
                      <a:gd name="T44" fmla="*/ 34 w 83"/>
                      <a:gd name="T45" fmla="*/ 180 h 197"/>
                      <a:gd name="T46" fmla="*/ 5 w 83"/>
                      <a:gd name="T47" fmla="*/ 162 h 197"/>
                      <a:gd name="T48" fmla="*/ 0 w 83"/>
                      <a:gd name="T49" fmla="*/ 147 h 197"/>
                      <a:gd name="T50" fmla="*/ 5 w 83"/>
                      <a:gd name="T51" fmla="*/ 135 h 197"/>
                      <a:gd name="T52" fmla="*/ 5 w 83"/>
                      <a:gd name="T53" fmla="*/ 135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3"/>
                      <a:gd name="T82" fmla="*/ 0 h 197"/>
                      <a:gd name="T83" fmla="*/ 83 w 83"/>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3" h="197">
                        <a:moveTo>
                          <a:pt x="5" y="135"/>
                        </a:moveTo>
                        <a:lnTo>
                          <a:pt x="20" y="125"/>
                        </a:lnTo>
                        <a:lnTo>
                          <a:pt x="42" y="97"/>
                        </a:lnTo>
                        <a:lnTo>
                          <a:pt x="4" y="67"/>
                        </a:lnTo>
                        <a:lnTo>
                          <a:pt x="3" y="39"/>
                        </a:lnTo>
                        <a:lnTo>
                          <a:pt x="20" y="0"/>
                        </a:lnTo>
                        <a:lnTo>
                          <a:pt x="77" y="20"/>
                        </a:lnTo>
                        <a:lnTo>
                          <a:pt x="78" y="27"/>
                        </a:lnTo>
                        <a:lnTo>
                          <a:pt x="71" y="48"/>
                        </a:lnTo>
                        <a:lnTo>
                          <a:pt x="65" y="53"/>
                        </a:lnTo>
                        <a:lnTo>
                          <a:pt x="64" y="65"/>
                        </a:lnTo>
                        <a:lnTo>
                          <a:pt x="70" y="68"/>
                        </a:lnTo>
                        <a:lnTo>
                          <a:pt x="83" y="65"/>
                        </a:lnTo>
                        <a:lnTo>
                          <a:pt x="83" y="98"/>
                        </a:lnTo>
                        <a:lnTo>
                          <a:pt x="83" y="119"/>
                        </a:lnTo>
                        <a:lnTo>
                          <a:pt x="83" y="130"/>
                        </a:lnTo>
                        <a:lnTo>
                          <a:pt x="79" y="141"/>
                        </a:lnTo>
                        <a:lnTo>
                          <a:pt x="73" y="142"/>
                        </a:lnTo>
                        <a:lnTo>
                          <a:pt x="75" y="151"/>
                        </a:lnTo>
                        <a:lnTo>
                          <a:pt x="55" y="197"/>
                        </a:lnTo>
                        <a:lnTo>
                          <a:pt x="50" y="197"/>
                        </a:lnTo>
                        <a:lnTo>
                          <a:pt x="48" y="180"/>
                        </a:lnTo>
                        <a:lnTo>
                          <a:pt x="34" y="180"/>
                        </a:lnTo>
                        <a:lnTo>
                          <a:pt x="5" y="162"/>
                        </a:lnTo>
                        <a:lnTo>
                          <a:pt x="0" y="147"/>
                        </a:lnTo>
                        <a:lnTo>
                          <a:pt x="5" y="135"/>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7" name="Freeform 386"/>
                  <p:cNvSpPr>
                    <a:spLocks/>
                  </p:cNvSpPr>
                  <p:nvPr/>
                </p:nvSpPr>
                <p:spPr bwMode="auto">
                  <a:xfrm>
                    <a:off x="6029644" y="1788257"/>
                    <a:ext cx="583005" cy="503257"/>
                  </a:xfrm>
                  <a:custGeom>
                    <a:avLst/>
                    <a:gdLst>
                      <a:gd name="T0" fmla="*/ 13 w 394"/>
                      <a:gd name="T1" fmla="*/ 314 h 343"/>
                      <a:gd name="T2" fmla="*/ 269 w 394"/>
                      <a:gd name="T3" fmla="*/ 266 h 343"/>
                      <a:gd name="T4" fmla="*/ 297 w 394"/>
                      <a:gd name="T5" fmla="*/ 295 h 343"/>
                      <a:gd name="T6" fmla="*/ 322 w 394"/>
                      <a:gd name="T7" fmla="*/ 308 h 343"/>
                      <a:gd name="T8" fmla="*/ 379 w 394"/>
                      <a:gd name="T9" fmla="*/ 328 h 343"/>
                      <a:gd name="T10" fmla="*/ 383 w 394"/>
                      <a:gd name="T11" fmla="*/ 343 h 343"/>
                      <a:gd name="T12" fmla="*/ 392 w 394"/>
                      <a:gd name="T13" fmla="*/ 322 h 343"/>
                      <a:gd name="T14" fmla="*/ 394 w 394"/>
                      <a:gd name="T15" fmla="*/ 293 h 343"/>
                      <a:gd name="T16" fmla="*/ 383 w 394"/>
                      <a:gd name="T17" fmla="*/ 238 h 343"/>
                      <a:gd name="T18" fmla="*/ 383 w 394"/>
                      <a:gd name="T19" fmla="*/ 180 h 343"/>
                      <a:gd name="T20" fmla="*/ 355 w 394"/>
                      <a:gd name="T21" fmla="*/ 96 h 343"/>
                      <a:gd name="T22" fmla="*/ 351 w 394"/>
                      <a:gd name="T23" fmla="*/ 59 h 343"/>
                      <a:gd name="T24" fmla="*/ 334 w 394"/>
                      <a:gd name="T25" fmla="*/ 0 h 343"/>
                      <a:gd name="T26" fmla="*/ 250 w 394"/>
                      <a:gd name="T27" fmla="*/ 20 h 343"/>
                      <a:gd name="T28" fmla="*/ 204 w 394"/>
                      <a:gd name="T29" fmla="*/ 68 h 343"/>
                      <a:gd name="T30" fmla="*/ 202 w 394"/>
                      <a:gd name="T31" fmla="*/ 81 h 343"/>
                      <a:gd name="T32" fmla="*/ 175 w 394"/>
                      <a:gd name="T33" fmla="*/ 110 h 343"/>
                      <a:gd name="T34" fmla="*/ 182 w 394"/>
                      <a:gd name="T35" fmla="*/ 120 h 343"/>
                      <a:gd name="T36" fmla="*/ 188 w 394"/>
                      <a:gd name="T37" fmla="*/ 128 h 343"/>
                      <a:gd name="T38" fmla="*/ 184 w 394"/>
                      <a:gd name="T39" fmla="*/ 130 h 343"/>
                      <a:gd name="T40" fmla="*/ 192 w 394"/>
                      <a:gd name="T41" fmla="*/ 142 h 343"/>
                      <a:gd name="T42" fmla="*/ 193 w 394"/>
                      <a:gd name="T43" fmla="*/ 152 h 343"/>
                      <a:gd name="T44" fmla="*/ 167 w 394"/>
                      <a:gd name="T45" fmla="*/ 176 h 343"/>
                      <a:gd name="T46" fmla="*/ 129 w 394"/>
                      <a:gd name="T47" fmla="*/ 187 h 343"/>
                      <a:gd name="T48" fmla="*/ 120 w 394"/>
                      <a:gd name="T49" fmla="*/ 194 h 343"/>
                      <a:gd name="T50" fmla="*/ 106 w 394"/>
                      <a:gd name="T51" fmla="*/ 188 h 343"/>
                      <a:gd name="T52" fmla="*/ 64 w 394"/>
                      <a:gd name="T53" fmla="*/ 193 h 343"/>
                      <a:gd name="T54" fmla="*/ 32 w 394"/>
                      <a:gd name="T55" fmla="*/ 205 h 343"/>
                      <a:gd name="T56" fmla="*/ 32 w 394"/>
                      <a:gd name="T57" fmla="*/ 221 h 343"/>
                      <a:gd name="T58" fmla="*/ 38 w 394"/>
                      <a:gd name="T59" fmla="*/ 232 h 343"/>
                      <a:gd name="T60" fmla="*/ 43 w 394"/>
                      <a:gd name="T61" fmla="*/ 232 h 343"/>
                      <a:gd name="T62" fmla="*/ 47 w 394"/>
                      <a:gd name="T63" fmla="*/ 245 h 343"/>
                      <a:gd name="T64" fmla="*/ 39 w 394"/>
                      <a:gd name="T65" fmla="*/ 251 h 343"/>
                      <a:gd name="T66" fmla="*/ 36 w 394"/>
                      <a:gd name="T67" fmla="*/ 263 h 343"/>
                      <a:gd name="T68" fmla="*/ 0 w 394"/>
                      <a:gd name="T69" fmla="*/ 295 h 343"/>
                      <a:gd name="T70" fmla="*/ 13 w 394"/>
                      <a:gd name="T71" fmla="*/ 314 h 343"/>
                      <a:gd name="T72" fmla="*/ 13 w 394"/>
                      <a:gd name="T73" fmla="*/ 314 h 3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343"/>
                      <a:gd name="T113" fmla="*/ 394 w 394"/>
                      <a:gd name="T114" fmla="*/ 343 h 3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343">
                        <a:moveTo>
                          <a:pt x="13" y="314"/>
                        </a:moveTo>
                        <a:lnTo>
                          <a:pt x="269" y="266"/>
                        </a:lnTo>
                        <a:lnTo>
                          <a:pt x="297" y="295"/>
                        </a:lnTo>
                        <a:lnTo>
                          <a:pt x="322" y="308"/>
                        </a:lnTo>
                        <a:lnTo>
                          <a:pt x="379" y="328"/>
                        </a:lnTo>
                        <a:lnTo>
                          <a:pt x="383" y="343"/>
                        </a:lnTo>
                        <a:lnTo>
                          <a:pt x="392" y="322"/>
                        </a:lnTo>
                        <a:lnTo>
                          <a:pt x="394" y="293"/>
                        </a:lnTo>
                        <a:lnTo>
                          <a:pt x="383" y="238"/>
                        </a:lnTo>
                        <a:lnTo>
                          <a:pt x="383" y="180"/>
                        </a:lnTo>
                        <a:lnTo>
                          <a:pt x="355" y="96"/>
                        </a:lnTo>
                        <a:lnTo>
                          <a:pt x="351" y="59"/>
                        </a:lnTo>
                        <a:lnTo>
                          <a:pt x="334" y="0"/>
                        </a:lnTo>
                        <a:lnTo>
                          <a:pt x="250" y="20"/>
                        </a:lnTo>
                        <a:lnTo>
                          <a:pt x="204" y="68"/>
                        </a:lnTo>
                        <a:lnTo>
                          <a:pt x="202" y="81"/>
                        </a:lnTo>
                        <a:lnTo>
                          <a:pt x="175" y="110"/>
                        </a:lnTo>
                        <a:lnTo>
                          <a:pt x="182" y="120"/>
                        </a:lnTo>
                        <a:lnTo>
                          <a:pt x="188" y="128"/>
                        </a:lnTo>
                        <a:lnTo>
                          <a:pt x="184" y="130"/>
                        </a:lnTo>
                        <a:lnTo>
                          <a:pt x="192" y="142"/>
                        </a:lnTo>
                        <a:lnTo>
                          <a:pt x="193" y="152"/>
                        </a:lnTo>
                        <a:lnTo>
                          <a:pt x="167" y="176"/>
                        </a:lnTo>
                        <a:lnTo>
                          <a:pt x="129" y="187"/>
                        </a:lnTo>
                        <a:lnTo>
                          <a:pt x="120" y="194"/>
                        </a:lnTo>
                        <a:lnTo>
                          <a:pt x="106" y="188"/>
                        </a:lnTo>
                        <a:lnTo>
                          <a:pt x="64" y="193"/>
                        </a:lnTo>
                        <a:lnTo>
                          <a:pt x="32" y="205"/>
                        </a:lnTo>
                        <a:lnTo>
                          <a:pt x="32" y="221"/>
                        </a:lnTo>
                        <a:lnTo>
                          <a:pt x="38" y="232"/>
                        </a:lnTo>
                        <a:lnTo>
                          <a:pt x="43" y="232"/>
                        </a:lnTo>
                        <a:lnTo>
                          <a:pt x="47" y="245"/>
                        </a:lnTo>
                        <a:lnTo>
                          <a:pt x="39" y="251"/>
                        </a:lnTo>
                        <a:lnTo>
                          <a:pt x="36" y="263"/>
                        </a:lnTo>
                        <a:lnTo>
                          <a:pt x="0" y="295"/>
                        </a:lnTo>
                        <a:lnTo>
                          <a:pt x="13" y="314"/>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8" name="Freeform 387"/>
                  <p:cNvSpPr>
                    <a:spLocks/>
                  </p:cNvSpPr>
                  <p:nvPr/>
                </p:nvSpPr>
                <p:spPr bwMode="auto">
                  <a:xfrm>
                    <a:off x="6587496" y="2216686"/>
                    <a:ext cx="182004" cy="102706"/>
                  </a:xfrm>
                  <a:custGeom>
                    <a:avLst/>
                    <a:gdLst>
                      <a:gd name="T0" fmla="*/ 10 w 123"/>
                      <a:gd name="T1" fmla="*/ 70 h 70"/>
                      <a:gd name="T2" fmla="*/ 52 w 123"/>
                      <a:gd name="T3" fmla="*/ 46 h 70"/>
                      <a:gd name="T4" fmla="*/ 82 w 123"/>
                      <a:gd name="T5" fmla="*/ 32 h 70"/>
                      <a:gd name="T6" fmla="*/ 51 w 123"/>
                      <a:gd name="T7" fmla="*/ 54 h 70"/>
                      <a:gd name="T8" fmla="*/ 53 w 123"/>
                      <a:gd name="T9" fmla="*/ 55 h 70"/>
                      <a:gd name="T10" fmla="*/ 100 w 123"/>
                      <a:gd name="T11" fmla="*/ 24 h 70"/>
                      <a:gd name="T12" fmla="*/ 123 w 123"/>
                      <a:gd name="T13" fmla="*/ 3 h 70"/>
                      <a:gd name="T14" fmla="*/ 120 w 123"/>
                      <a:gd name="T15" fmla="*/ 0 h 70"/>
                      <a:gd name="T16" fmla="*/ 100 w 123"/>
                      <a:gd name="T17" fmla="*/ 11 h 70"/>
                      <a:gd name="T18" fmla="*/ 97 w 123"/>
                      <a:gd name="T19" fmla="*/ 10 h 70"/>
                      <a:gd name="T20" fmla="*/ 87 w 123"/>
                      <a:gd name="T21" fmla="*/ 24 h 70"/>
                      <a:gd name="T22" fmla="*/ 81 w 123"/>
                      <a:gd name="T23" fmla="*/ 24 h 70"/>
                      <a:gd name="T24" fmla="*/ 96 w 123"/>
                      <a:gd name="T25" fmla="*/ 0 h 70"/>
                      <a:gd name="T26" fmla="*/ 80 w 123"/>
                      <a:gd name="T27" fmla="*/ 18 h 70"/>
                      <a:gd name="T28" fmla="*/ 25 w 123"/>
                      <a:gd name="T29" fmla="*/ 37 h 70"/>
                      <a:gd name="T30" fmla="*/ 14 w 123"/>
                      <a:gd name="T31" fmla="*/ 51 h 70"/>
                      <a:gd name="T32" fmla="*/ 6 w 123"/>
                      <a:gd name="T33" fmla="*/ 53 h 70"/>
                      <a:gd name="T34" fmla="*/ 0 w 123"/>
                      <a:gd name="T35" fmla="*/ 63 h 70"/>
                      <a:gd name="T36" fmla="*/ 10 w 123"/>
                      <a:gd name="T37" fmla="*/ 70 h 70"/>
                      <a:gd name="T38" fmla="*/ 10 w 123"/>
                      <a:gd name="T39" fmla="*/ 70 h 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
                      <a:gd name="T61" fmla="*/ 0 h 70"/>
                      <a:gd name="T62" fmla="*/ 123 w 123"/>
                      <a:gd name="T63" fmla="*/ 70 h 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 h="70">
                        <a:moveTo>
                          <a:pt x="10" y="70"/>
                        </a:moveTo>
                        <a:lnTo>
                          <a:pt x="52" y="46"/>
                        </a:lnTo>
                        <a:lnTo>
                          <a:pt x="82" y="32"/>
                        </a:lnTo>
                        <a:lnTo>
                          <a:pt x="51" y="54"/>
                        </a:lnTo>
                        <a:lnTo>
                          <a:pt x="53" y="55"/>
                        </a:lnTo>
                        <a:lnTo>
                          <a:pt x="100" y="24"/>
                        </a:lnTo>
                        <a:lnTo>
                          <a:pt x="123" y="3"/>
                        </a:lnTo>
                        <a:lnTo>
                          <a:pt x="120" y="0"/>
                        </a:lnTo>
                        <a:lnTo>
                          <a:pt x="100" y="11"/>
                        </a:lnTo>
                        <a:lnTo>
                          <a:pt x="97" y="10"/>
                        </a:lnTo>
                        <a:lnTo>
                          <a:pt x="87" y="24"/>
                        </a:lnTo>
                        <a:lnTo>
                          <a:pt x="81" y="24"/>
                        </a:lnTo>
                        <a:lnTo>
                          <a:pt x="96" y="0"/>
                        </a:lnTo>
                        <a:lnTo>
                          <a:pt x="80" y="18"/>
                        </a:lnTo>
                        <a:lnTo>
                          <a:pt x="25" y="37"/>
                        </a:lnTo>
                        <a:lnTo>
                          <a:pt x="14" y="51"/>
                        </a:lnTo>
                        <a:lnTo>
                          <a:pt x="6" y="53"/>
                        </a:lnTo>
                        <a:lnTo>
                          <a:pt x="0" y="63"/>
                        </a:lnTo>
                        <a:lnTo>
                          <a:pt x="10" y="70"/>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89" name="Freeform 388"/>
                  <p:cNvSpPr>
                    <a:spLocks/>
                  </p:cNvSpPr>
                  <p:nvPr/>
                </p:nvSpPr>
                <p:spPr bwMode="auto">
                  <a:xfrm>
                    <a:off x="6596373" y="2105176"/>
                    <a:ext cx="168687" cy="155525"/>
                  </a:xfrm>
                  <a:custGeom>
                    <a:avLst/>
                    <a:gdLst>
                      <a:gd name="T0" fmla="*/ 11 w 114"/>
                      <a:gd name="T1" fmla="*/ 77 h 106"/>
                      <a:gd name="T2" fmla="*/ 9 w 114"/>
                      <a:gd name="T3" fmla="*/ 106 h 106"/>
                      <a:gd name="T4" fmla="*/ 19 w 114"/>
                      <a:gd name="T5" fmla="*/ 104 h 106"/>
                      <a:gd name="T6" fmla="*/ 41 w 114"/>
                      <a:gd name="T7" fmla="*/ 87 h 106"/>
                      <a:gd name="T8" fmla="*/ 47 w 114"/>
                      <a:gd name="T9" fmla="*/ 74 h 106"/>
                      <a:gd name="T10" fmla="*/ 52 w 114"/>
                      <a:gd name="T11" fmla="*/ 77 h 106"/>
                      <a:gd name="T12" fmla="*/ 82 w 114"/>
                      <a:gd name="T13" fmla="*/ 69 h 106"/>
                      <a:gd name="T14" fmla="*/ 83 w 114"/>
                      <a:gd name="T15" fmla="*/ 63 h 106"/>
                      <a:gd name="T16" fmla="*/ 88 w 114"/>
                      <a:gd name="T17" fmla="*/ 65 h 106"/>
                      <a:gd name="T18" fmla="*/ 94 w 114"/>
                      <a:gd name="T19" fmla="*/ 61 h 106"/>
                      <a:gd name="T20" fmla="*/ 103 w 114"/>
                      <a:gd name="T21" fmla="*/ 60 h 106"/>
                      <a:gd name="T22" fmla="*/ 114 w 114"/>
                      <a:gd name="T23" fmla="*/ 54 h 106"/>
                      <a:gd name="T24" fmla="*/ 103 w 114"/>
                      <a:gd name="T25" fmla="*/ 0 h 106"/>
                      <a:gd name="T26" fmla="*/ 0 w 114"/>
                      <a:gd name="T27" fmla="*/ 22 h 106"/>
                      <a:gd name="T28" fmla="*/ 11 w 114"/>
                      <a:gd name="T29" fmla="*/ 77 h 106"/>
                      <a:gd name="T30" fmla="*/ 11 w 114"/>
                      <a:gd name="T31" fmla="*/ 77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4"/>
                      <a:gd name="T49" fmla="*/ 0 h 106"/>
                      <a:gd name="T50" fmla="*/ 114 w 114"/>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4" h="106">
                        <a:moveTo>
                          <a:pt x="11" y="77"/>
                        </a:moveTo>
                        <a:lnTo>
                          <a:pt x="9" y="106"/>
                        </a:lnTo>
                        <a:lnTo>
                          <a:pt x="19" y="104"/>
                        </a:lnTo>
                        <a:lnTo>
                          <a:pt x="41" y="87"/>
                        </a:lnTo>
                        <a:lnTo>
                          <a:pt x="47" y="74"/>
                        </a:lnTo>
                        <a:lnTo>
                          <a:pt x="52" y="77"/>
                        </a:lnTo>
                        <a:lnTo>
                          <a:pt x="82" y="69"/>
                        </a:lnTo>
                        <a:lnTo>
                          <a:pt x="83" y="63"/>
                        </a:lnTo>
                        <a:lnTo>
                          <a:pt x="88" y="65"/>
                        </a:lnTo>
                        <a:lnTo>
                          <a:pt x="94" y="61"/>
                        </a:lnTo>
                        <a:lnTo>
                          <a:pt x="103" y="60"/>
                        </a:lnTo>
                        <a:lnTo>
                          <a:pt x="114" y="54"/>
                        </a:lnTo>
                        <a:lnTo>
                          <a:pt x="103" y="0"/>
                        </a:lnTo>
                        <a:lnTo>
                          <a:pt x="0" y="22"/>
                        </a:lnTo>
                        <a:lnTo>
                          <a:pt x="11" y="77"/>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0" name="Freeform 389"/>
                  <p:cNvSpPr>
                    <a:spLocks/>
                  </p:cNvSpPr>
                  <p:nvPr/>
                </p:nvSpPr>
                <p:spPr bwMode="auto">
                  <a:xfrm>
                    <a:off x="6748784" y="2096373"/>
                    <a:ext cx="76945" cy="88032"/>
                  </a:xfrm>
                  <a:custGeom>
                    <a:avLst/>
                    <a:gdLst>
                      <a:gd name="T0" fmla="*/ 11 w 52"/>
                      <a:gd name="T1" fmla="*/ 60 h 60"/>
                      <a:gd name="T2" fmla="*/ 33 w 52"/>
                      <a:gd name="T3" fmla="*/ 52 h 60"/>
                      <a:gd name="T4" fmla="*/ 33 w 52"/>
                      <a:gd name="T5" fmla="*/ 28 h 60"/>
                      <a:gd name="T6" fmla="*/ 39 w 52"/>
                      <a:gd name="T7" fmla="*/ 33 h 60"/>
                      <a:gd name="T8" fmla="*/ 40 w 52"/>
                      <a:gd name="T9" fmla="*/ 45 h 60"/>
                      <a:gd name="T10" fmla="*/ 45 w 52"/>
                      <a:gd name="T11" fmla="*/ 45 h 60"/>
                      <a:gd name="T12" fmla="*/ 52 w 52"/>
                      <a:gd name="T13" fmla="*/ 33 h 60"/>
                      <a:gd name="T14" fmla="*/ 45 w 52"/>
                      <a:gd name="T15" fmla="*/ 21 h 60"/>
                      <a:gd name="T16" fmla="*/ 33 w 52"/>
                      <a:gd name="T17" fmla="*/ 18 h 60"/>
                      <a:gd name="T18" fmla="*/ 25 w 52"/>
                      <a:gd name="T19" fmla="*/ 2 h 60"/>
                      <a:gd name="T20" fmla="*/ 18 w 52"/>
                      <a:gd name="T21" fmla="*/ 0 h 60"/>
                      <a:gd name="T22" fmla="*/ 0 w 52"/>
                      <a:gd name="T23" fmla="*/ 6 h 60"/>
                      <a:gd name="T24" fmla="*/ 11 w 52"/>
                      <a:gd name="T25" fmla="*/ 60 h 60"/>
                      <a:gd name="T26" fmla="*/ 11 w 52"/>
                      <a:gd name="T27" fmla="*/ 6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60"/>
                      <a:gd name="T44" fmla="*/ 52 w 52"/>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60">
                        <a:moveTo>
                          <a:pt x="11" y="60"/>
                        </a:moveTo>
                        <a:lnTo>
                          <a:pt x="33" y="52"/>
                        </a:lnTo>
                        <a:lnTo>
                          <a:pt x="33" y="28"/>
                        </a:lnTo>
                        <a:lnTo>
                          <a:pt x="39" y="33"/>
                        </a:lnTo>
                        <a:lnTo>
                          <a:pt x="40" y="45"/>
                        </a:lnTo>
                        <a:lnTo>
                          <a:pt x="45" y="45"/>
                        </a:lnTo>
                        <a:lnTo>
                          <a:pt x="52" y="33"/>
                        </a:lnTo>
                        <a:lnTo>
                          <a:pt x="45" y="21"/>
                        </a:lnTo>
                        <a:lnTo>
                          <a:pt x="33" y="18"/>
                        </a:lnTo>
                        <a:lnTo>
                          <a:pt x="25" y="2"/>
                        </a:lnTo>
                        <a:lnTo>
                          <a:pt x="18" y="0"/>
                        </a:lnTo>
                        <a:lnTo>
                          <a:pt x="0" y="6"/>
                        </a:lnTo>
                        <a:lnTo>
                          <a:pt x="11" y="60"/>
                        </a:lnTo>
                        <a:close/>
                      </a:path>
                    </a:pathLst>
                  </a:custGeom>
                  <a:solidFill>
                    <a:schemeClr val="accent6">
                      <a:lumMod val="20000"/>
                      <a:lumOff val="80000"/>
                    </a:schemeClr>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1" name="Freeform 390"/>
                  <p:cNvSpPr>
                    <a:spLocks/>
                  </p:cNvSpPr>
                  <p:nvPr/>
                </p:nvSpPr>
                <p:spPr bwMode="auto">
                  <a:xfrm>
                    <a:off x="6596372" y="1986333"/>
                    <a:ext cx="328495" cy="161394"/>
                  </a:xfrm>
                  <a:custGeom>
                    <a:avLst/>
                    <a:gdLst>
                      <a:gd name="T0" fmla="*/ 0 w 222"/>
                      <a:gd name="T1" fmla="*/ 103 h 110"/>
                      <a:gd name="T2" fmla="*/ 103 w 222"/>
                      <a:gd name="T3" fmla="*/ 81 h 110"/>
                      <a:gd name="T4" fmla="*/ 121 w 222"/>
                      <a:gd name="T5" fmla="*/ 75 h 110"/>
                      <a:gd name="T6" fmla="*/ 128 w 222"/>
                      <a:gd name="T7" fmla="*/ 77 h 110"/>
                      <a:gd name="T8" fmla="*/ 136 w 222"/>
                      <a:gd name="T9" fmla="*/ 93 h 110"/>
                      <a:gd name="T10" fmla="*/ 148 w 222"/>
                      <a:gd name="T11" fmla="*/ 96 h 110"/>
                      <a:gd name="T12" fmla="*/ 155 w 222"/>
                      <a:gd name="T13" fmla="*/ 108 h 110"/>
                      <a:gd name="T14" fmla="*/ 162 w 222"/>
                      <a:gd name="T15" fmla="*/ 110 h 110"/>
                      <a:gd name="T16" fmla="*/ 170 w 222"/>
                      <a:gd name="T17" fmla="*/ 97 h 110"/>
                      <a:gd name="T18" fmla="*/ 173 w 222"/>
                      <a:gd name="T19" fmla="*/ 86 h 110"/>
                      <a:gd name="T20" fmla="*/ 181 w 222"/>
                      <a:gd name="T21" fmla="*/ 100 h 110"/>
                      <a:gd name="T22" fmla="*/ 222 w 222"/>
                      <a:gd name="T23" fmla="*/ 88 h 110"/>
                      <a:gd name="T24" fmla="*/ 219 w 222"/>
                      <a:gd name="T25" fmla="*/ 73 h 110"/>
                      <a:gd name="T26" fmla="*/ 208 w 222"/>
                      <a:gd name="T27" fmla="*/ 53 h 110"/>
                      <a:gd name="T28" fmla="*/ 202 w 222"/>
                      <a:gd name="T29" fmla="*/ 51 h 110"/>
                      <a:gd name="T30" fmla="*/ 195 w 222"/>
                      <a:gd name="T31" fmla="*/ 52 h 110"/>
                      <a:gd name="T32" fmla="*/ 196 w 222"/>
                      <a:gd name="T33" fmla="*/ 55 h 110"/>
                      <a:gd name="T34" fmla="*/ 206 w 222"/>
                      <a:gd name="T35" fmla="*/ 56 h 110"/>
                      <a:gd name="T36" fmla="*/ 209 w 222"/>
                      <a:gd name="T37" fmla="*/ 75 h 110"/>
                      <a:gd name="T38" fmla="*/ 193 w 222"/>
                      <a:gd name="T39" fmla="*/ 82 h 110"/>
                      <a:gd name="T40" fmla="*/ 170 w 222"/>
                      <a:gd name="T41" fmla="*/ 67 h 110"/>
                      <a:gd name="T42" fmla="*/ 162 w 222"/>
                      <a:gd name="T43" fmla="*/ 51 h 110"/>
                      <a:gd name="T44" fmla="*/ 151 w 222"/>
                      <a:gd name="T45" fmla="*/ 46 h 110"/>
                      <a:gd name="T46" fmla="*/ 151 w 222"/>
                      <a:gd name="T47" fmla="*/ 51 h 110"/>
                      <a:gd name="T48" fmla="*/ 141 w 222"/>
                      <a:gd name="T49" fmla="*/ 41 h 110"/>
                      <a:gd name="T50" fmla="*/ 149 w 222"/>
                      <a:gd name="T51" fmla="*/ 30 h 110"/>
                      <a:gd name="T52" fmla="*/ 156 w 222"/>
                      <a:gd name="T53" fmla="*/ 20 h 110"/>
                      <a:gd name="T54" fmla="*/ 143 w 222"/>
                      <a:gd name="T55" fmla="*/ 0 h 110"/>
                      <a:gd name="T56" fmla="*/ 121 w 222"/>
                      <a:gd name="T57" fmla="*/ 16 h 110"/>
                      <a:gd name="T58" fmla="*/ 47 w 222"/>
                      <a:gd name="T59" fmla="*/ 35 h 110"/>
                      <a:gd name="T60" fmla="*/ 0 w 222"/>
                      <a:gd name="T61" fmla="*/ 45 h 110"/>
                      <a:gd name="T62" fmla="*/ 0 w 222"/>
                      <a:gd name="T63" fmla="*/ 103 h 110"/>
                      <a:gd name="T64" fmla="*/ 0 w 222"/>
                      <a:gd name="T65" fmla="*/ 103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2"/>
                      <a:gd name="T100" fmla="*/ 0 h 110"/>
                      <a:gd name="T101" fmla="*/ 222 w 222"/>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2" h="110">
                        <a:moveTo>
                          <a:pt x="0" y="103"/>
                        </a:moveTo>
                        <a:lnTo>
                          <a:pt x="103" y="81"/>
                        </a:lnTo>
                        <a:lnTo>
                          <a:pt x="121" y="75"/>
                        </a:lnTo>
                        <a:lnTo>
                          <a:pt x="128" y="77"/>
                        </a:lnTo>
                        <a:lnTo>
                          <a:pt x="136" y="93"/>
                        </a:lnTo>
                        <a:lnTo>
                          <a:pt x="148" y="96"/>
                        </a:lnTo>
                        <a:lnTo>
                          <a:pt x="155" y="108"/>
                        </a:lnTo>
                        <a:lnTo>
                          <a:pt x="162" y="110"/>
                        </a:lnTo>
                        <a:lnTo>
                          <a:pt x="170" y="97"/>
                        </a:lnTo>
                        <a:lnTo>
                          <a:pt x="173" y="86"/>
                        </a:lnTo>
                        <a:lnTo>
                          <a:pt x="181" y="100"/>
                        </a:lnTo>
                        <a:lnTo>
                          <a:pt x="222" y="88"/>
                        </a:lnTo>
                        <a:lnTo>
                          <a:pt x="219" y="73"/>
                        </a:lnTo>
                        <a:lnTo>
                          <a:pt x="208" y="53"/>
                        </a:lnTo>
                        <a:lnTo>
                          <a:pt x="202" y="51"/>
                        </a:lnTo>
                        <a:lnTo>
                          <a:pt x="195" y="52"/>
                        </a:lnTo>
                        <a:lnTo>
                          <a:pt x="196" y="55"/>
                        </a:lnTo>
                        <a:lnTo>
                          <a:pt x="206" y="56"/>
                        </a:lnTo>
                        <a:lnTo>
                          <a:pt x="209" y="75"/>
                        </a:lnTo>
                        <a:lnTo>
                          <a:pt x="193" y="82"/>
                        </a:lnTo>
                        <a:lnTo>
                          <a:pt x="170" y="67"/>
                        </a:lnTo>
                        <a:lnTo>
                          <a:pt x="162" y="51"/>
                        </a:lnTo>
                        <a:lnTo>
                          <a:pt x="151" y="46"/>
                        </a:lnTo>
                        <a:lnTo>
                          <a:pt x="151" y="51"/>
                        </a:lnTo>
                        <a:lnTo>
                          <a:pt x="141" y="41"/>
                        </a:lnTo>
                        <a:lnTo>
                          <a:pt x="149" y="30"/>
                        </a:lnTo>
                        <a:lnTo>
                          <a:pt x="156" y="20"/>
                        </a:lnTo>
                        <a:lnTo>
                          <a:pt x="143" y="0"/>
                        </a:lnTo>
                        <a:lnTo>
                          <a:pt x="121" y="16"/>
                        </a:lnTo>
                        <a:lnTo>
                          <a:pt x="47" y="35"/>
                        </a:lnTo>
                        <a:lnTo>
                          <a:pt x="0" y="45"/>
                        </a:lnTo>
                        <a:lnTo>
                          <a:pt x="0" y="103"/>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2" name="Freeform 391"/>
                  <p:cNvSpPr>
                    <a:spLocks/>
                  </p:cNvSpPr>
                  <p:nvPr/>
                </p:nvSpPr>
                <p:spPr bwMode="auto">
                  <a:xfrm>
                    <a:off x="6858282" y="2141857"/>
                    <a:ext cx="29594" cy="23475"/>
                  </a:xfrm>
                  <a:custGeom>
                    <a:avLst/>
                    <a:gdLst>
                      <a:gd name="T0" fmla="*/ 0 w 20"/>
                      <a:gd name="T1" fmla="*/ 16 h 16"/>
                      <a:gd name="T2" fmla="*/ 9 w 20"/>
                      <a:gd name="T3" fmla="*/ 0 h 16"/>
                      <a:gd name="T4" fmla="*/ 20 w 20"/>
                      <a:gd name="T5" fmla="*/ 7 h 16"/>
                      <a:gd name="T6" fmla="*/ 0 w 20"/>
                      <a:gd name="T7" fmla="*/ 16 h 16"/>
                      <a:gd name="T8" fmla="*/ 0 w 20"/>
                      <a:gd name="T9" fmla="*/ 16 h 16"/>
                      <a:gd name="T10" fmla="*/ 0 w 20"/>
                      <a:gd name="T11" fmla="*/ 16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0" y="16"/>
                        </a:moveTo>
                        <a:lnTo>
                          <a:pt x="9" y="0"/>
                        </a:lnTo>
                        <a:lnTo>
                          <a:pt x="20" y="7"/>
                        </a:lnTo>
                        <a:lnTo>
                          <a:pt x="0" y="16"/>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3" name="Freeform 392"/>
                  <p:cNvSpPr>
                    <a:spLocks/>
                  </p:cNvSpPr>
                  <p:nvPr/>
                </p:nvSpPr>
                <p:spPr bwMode="auto">
                  <a:xfrm>
                    <a:off x="6913032" y="2138921"/>
                    <a:ext cx="23675" cy="16139"/>
                  </a:xfrm>
                  <a:custGeom>
                    <a:avLst/>
                    <a:gdLst>
                      <a:gd name="T0" fmla="*/ 0 w 16"/>
                      <a:gd name="T1" fmla="*/ 11 h 11"/>
                      <a:gd name="T2" fmla="*/ 9 w 16"/>
                      <a:gd name="T3" fmla="*/ 0 h 11"/>
                      <a:gd name="T4" fmla="*/ 16 w 16"/>
                      <a:gd name="T5" fmla="*/ 8 h 11"/>
                      <a:gd name="T6" fmla="*/ 0 w 16"/>
                      <a:gd name="T7" fmla="*/ 11 h 11"/>
                      <a:gd name="T8" fmla="*/ 0 w 16"/>
                      <a:gd name="T9" fmla="*/ 11 h 11"/>
                      <a:gd name="T10" fmla="*/ 0 w 16"/>
                      <a:gd name="T11" fmla="*/ 11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11"/>
                        </a:moveTo>
                        <a:lnTo>
                          <a:pt x="9" y="0"/>
                        </a:lnTo>
                        <a:lnTo>
                          <a:pt x="16" y="8"/>
                        </a:lnTo>
                        <a:lnTo>
                          <a:pt x="0" y="11"/>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4" name="Freeform 393"/>
                  <p:cNvSpPr>
                    <a:spLocks/>
                  </p:cNvSpPr>
                  <p:nvPr/>
                </p:nvSpPr>
                <p:spPr bwMode="auto">
                  <a:xfrm>
                    <a:off x="6523868" y="1751578"/>
                    <a:ext cx="158329" cy="300780"/>
                  </a:xfrm>
                  <a:custGeom>
                    <a:avLst/>
                    <a:gdLst>
                      <a:gd name="T0" fmla="*/ 17 w 107"/>
                      <a:gd name="T1" fmla="*/ 84 h 205"/>
                      <a:gd name="T2" fmla="*/ 21 w 107"/>
                      <a:gd name="T3" fmla="*/ 121 h 205"/>
                      <a:gd name="T4" fmla="*/ 49 w 107"/>
                      <a:gd name="T5" fmla="*/ 205 h 205"/>
                      <a:gd name="T6" fmla="*/ 96 w 107"/>
                      <a:gd name="T7" fmla="*/ 195 h 205"/>
                      <a:gd name="T8" fmla="*/ 93 w 107"/>
                      <a:gd name="T9" fmla="*/ 75 h 205"/>
                      <a:gd name="T10" fmla="*/ 106 w 107"/>
                      <a:gd name="T11" fmla="*/ 51 h 205"/>
                      <a:gd name="T12" fmla="*/ 107 w 107"/>
                      <a:gd name="T13" fmla="*/ 0 h 205"/>
                      <a:gd name="T14" fmla="*/ 0 w 107"/>
                      <a:gd name="T15" fmla="*/ 25 h 205"/>
                      <a:gd name="T16" fmla="*/ 17 w 107"/>
                      <a:gd name="T17" fmla="*/ 84 h 205"/>
                      <a:gd name="T18" fmla="*/ 17 w 107"/>
                      <a:gd name="T19" fmla="*/ 84 h 2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205"/>
                      <a:gd name="T32" fmla="*/ 107 w 107"/>
                      <a:gd name="T33" fmla="*/ 205 h 2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205">
                        <a:moveTo>
                          <a:pt x="17" y="84"/>
                        </a:moveTo>
                        <a:lnTo>
                          <a:pt x="21" y="121"/>
                        </a:lnTo>
                        <a:lnTo>
                          <a:pt x="49" y="205"/>
                        </a:lnTo>
                        <a:lnTo>
                          <a:pt x="96" y="195"/>
                        </a:lnTo>
                        <a:lnTo>
                          <a:pt x="93" y="75"/>
                        </a:lnTo>
                        <a:lnTo>
                          <a:pt x="106" y="51"/>
                        </a:lnTo>
                        <a:lnTo>
                          <a:pt x="107" y="0"/>
                        </a:lnTo>
                        <a:lnTo>
                          <a:pt x="0" y="25"/>
                        </a:lnTo>
                        <a:lnTo>
                          <a:pt x="17" y="84"/>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5" name="Freeform 394"/>
                  <p:cNvSpPr>
                    <a:spLocks/>
                  </p:cNvSpPr>
                  <p:nvPr/>
                </p:nvSpPr>
                <p:spPr bwMode="auto">
                  <a:xfrm>
                    <a:off x="6661481" y="1707559"/>
                    <a:ext cx="146491" cy="330124"/>
                  </a:xfrm>
                  <a:custGeom>
                    <a:avLst/>
                    <a:gdLst>
                      <a:gd name="T0" fmla="*/ 0 w 99"/>
                      <a:gd name="T1" fmla="*/ 105 h 225"/>
                      <a:gd name="T2" fmla="*/ 13 w 99"/>
                      <a:gd name="T3" fmla="*/ 81 h 225"/>
                      <a:gd name="T4" fmla="*/ 14 w 99"/>
                      <a:gd name="T5" fmla="*/ 30 h 225"/>
                      <a:gd name="T6" fmla="*/ 13 w 99"/>
                      <a:gd name="T7" fmla="*/ 10 h 225"/>
                      <a:gd name="T8" fmla="*/ 32 w 99"/>
                      <a:gd name="T9" fmla="*/ 0 h 225"/>
                      <a:gd name="T10" fmla="*/ 77 w 99"/>
                      <a:gd name="T11" fmla="*/ 140 h 225"/>
                      <a:gd name="T12" fmla="*/ 99 w 99"/>
                      <a:gd name="T13" fmla="*/ 170 h 225"/>
                      <a:gd name="T14" fmla="*/ 99 w 99"/>
                      <a:gd name="T15" fmla="*/ 190 h 225"/>
                      <a:gd name="T16" fmla="*/ 77 w 99"/>
                      <a:gd name="T17" fmla="*/ 206 h 225"/>
                      <a:gd name="T18" fmla="*/ 3 w 99"/>
                      <a:gd name="T19" fmla="*/ 225 h 225"/>
                      <a:gd name="T20" fmla="*/ 0 w 99"/>
                      <a:gd name="T21" fmla="*/ 105 h 225"/>
                      <a:gd name="T22" fmla="*/ 0 w 99"/>
                      <a:gd name="T23" fmla="*/ 105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9"/>
                      <a:gd name="T37" fmla="*/ 0 h 225"/>
                      <a:gd name="T38" fmla="*/ 99 w 99"/>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9" h="225">
                        <a:moveTo>
                          <a:pt x="0" y="105"/>
                        </a:moveTo>
                        <a:lnTo>
                          <a:pt x="13" y="81"/>
                        </a:lnTo>
                        <a:lnTo>
                          <a:pt x="14" y="30"/>
                        </a:lnTo>
                        <a:lnTo>
                          <a:pt x="13" y="10"/>
                        </a:lnTo>
                        <a:lnTo>
                          <a:pt x="32" y="0"/>
                        </a:lnTo>
                        <a:lnTo>
                          <a:pt x="77" y="140"/>
                        </a:lnTo>
                        <a:lnTo>
                          <a:pt x="99" y="170"/>
                        </a:lnTo>
                        <a:lnTo>
                          <a:pt x="99" y="190"/>
                        </a:lnTo>
                        <a:lnTo>
                          <a:pt x="77" y="206"/>
                        </a:lnTo>
                        <a:lnTo>
                          <a:pt x="3" y="225"/>
                        </a:lnTo>
                        <a:lnTo>
                          <a:pt x="0" y="105"/>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6" name="Freeform 395"/>
                  <p:cNvSpPr>
                    <a:spLocks/>
                  </p:cNvSpPr>
                  <p:nvPr/>
                </p:nvSpPr>
                <p:spPr bwMode="auto">
                  <a:xfrm>
                    <a:off x="6708831" y="1414115"/>
                    <a:ext cx="359570" cy="542872"/>
                  </a:xfrm>
                  <a:custGeom>
                    <a:avLst/>
                    <a:gdLst>
                      <a:gd name="T0" fmla="*/ 0 w 243"/>
                      <a:gd name="T1" fmla="*/ 200 h 370"/>
                      <a:gd name="T2" fmla="*/ 14 w 243"/>
                      <a:gd name="T3" fmla="*/ 201 h 370"/>
                      <a:gd name="T4" fmla="*/ 15 w 243"/>
                      <a:gd name="T5" fmla="*/ 177 h 370"/>
                      <a:gd name="T6" fmla="*/ 33 w 243"/>
                      <a:gd name="T7" fmla="*/ 143 h 370"/>
                      <a:gd name="T8" fmla="*/ 25 w 243"/>
                      <a:gd name="T9" fmla="*/ 119 h 370"/>
                      <a:gd name="T10" fmla="*/ 59 w 243"/>
                      <a:gd name="T11" fmla="*/ 2 h 370"/>
                      <a:gd name="T12" fmla="*/ 67 w 243"/>
                      <a:gd name="T13" fmla="*/ 2 h 370"/>
                      <a:gd name="T14" fmla="*/ 70 w 243"/>
                      <a:gd name="T15" fmla="*/ 17 h 370"/>
                      <a:gd name="T16" fmla="*/ 104 w 243"/>
                      <a:gd name="T17" fmla="*/ 5 h 370"/>
                      <a:gd name="T18" fmla="*/ 105 w 243"/>
                      <a:gd name="T19" fmla="*/ 0 h 370"/>
                      <a:gd name="T20" fmla="*/ 133 w 243"/>
                      <a:gd name="T21" fmla="*/ 6 h 370"/>
                      <a:gd name="T22" fmla="*/ 178 w 243"/>
                      <a:gd name="T23" fmla="*/ 120 h 370"/>
                      <a:gd name="T24" fmla="*/ 199 w 243"/>
                      <a:gd name="T25" fmla="*/ 121 h 370"/>
                      <a:gd name="T26" fmla="*/ 237 w 243"/>
                      <a:gd name="T27" fmla="*/ 164 h 370"/>
                      <a:gd name="T28" fmla="*/ 231 w 243"/>
                      <a:gd name="T29" fmla="*/ 172 h 370"/>
                      <a:gd name="T30" fmla="*/ 243 w 243"/>
                      <a:gd name="T31" fmla="*/ 172 h 370"/>
                      <a:gd name="T32" fmla="*/ 235 w 243"/>
                      <a:gd name="T33" fmla="*/ 193 h 370"/>
                      <a:gd name="T34" fmla="*/ 216 w 243"/>
                      <a:gd name="T35" fmla="*/ 207 h 370"/>
                      <a:gd name="T36" fmla="*/ 195 w 243"/>
                      <a:gd name="T37" fmla="*/ 217 h 370"/>
                      <a:gd name="T38" fmla="*/ 193 w 243"/>
                      <a:gd name="T39" fmla="*/ 231 h 370"/>
                      <a:gd name="T40" fmla="*/ 181 w 243"/>
                      <a:gd name="T41" fmla="*/ 218 h 370"/>
                      <a:gd name="T42" fmla="*/ 163 w 243"/>
                      <a:gd name="T43" fmla="*/ 233 h 370"/>
                      <a:gd name="T44" fmla="*/ 154 w 243"/>
                      <a:gd name="T45" fmla="*/ 233 h 370"/>
                      <a:gd name="T46" fmla="*/ 146 w 243"/>
                      <a:gd name="T47" fmla="*/ 224 h 370"/>
                      <a:gd name="T48" fmla="*/ 141 w 243"/>
                      <a:gd name="T49" fmla="*/ 269 h 370"/>
                      <a:gd name="T50" fmla="*/ 124 w 243"/>
                      <a:gd name="T51" fmla="*/ 276 h 370"/>
                      <a:gd name="T52" fmla="*/ 116 w 243"/>
                      <a:gd name="T53" fmla="*/ 293 h 370"/>
                      <a:gd name="T54" fmla="*/ 105 w 243"/>
                      <a:gd name="T55" fmla="*/ 293 h 370"/>
                      <a:gd name="T56" fmla="*/ 81 w 243"/>
                      <a:gd name="T57" fmla="*/ 320 h 370"/>
                      <a:gd name="T58" fmla="*/ 80 w 243"/>
                      <a:gd name="T59" fmla="*/ 340 h 370"/>
                      <a:gd name="T60" fmla="*/ 74 w 243"/>
                      <a:gd name="T61" fmla="*/ 348 h 370"/>
                      <a:gd name="T62" fmla="*/ 67 w 243"/>
                      <a:gd name="T63" fmla="*/ 370 h 370"/>
                      <a:gd name="T64" fmla="*/ 45 w 243"/>
                      <a:gd name="T65" fmla="*/ 340 h 370"/>
                      <a:gd name="T66" fmla="*/ 0 w 243"/>
                      <a:gd name="T67" fmla="*/ 200 h 370"/>
                      <a:gd name="T68" fmla="*/ 0 w 243"/>
                      <a:gd name="T69" fmla="*/ 200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3"/>
                      <a:gd name="T106" fmla="*/ 0 h 370"/>
                      <a:gd name="T107" fmla="*/ 243 w 243"/>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3" h="370">
                        <a:moveTo>
                          <a:pt x="0" y="200"/>
                        </a:moveTo>
                        <a:lnTo>
                          <a:pt x="14" y="201"/>
                        </a:lnTo>
                        <a:lnTo>
                          <a:pt x="15" y="177"/>
                        </a:lnTo>
                        <a:lnTo>
                          <a:pt x="33" y="143"/>
                        </a:lnTo>
                        <a:lnTo>
                          <a:pt x="25" y="119"/>
                        </a:lnTo>
                        <a:lnTo>
                          <a:pt x="59" y="2"/>
                        </a:lnTo>
                        <a:lnTo>
                          <a:pt x="67" y="2"/>
                        </a:lnTo>
                        <a:lnTo>
                          <a:pt x="70" y="17"/>
                        </a:lnTo>
                        <a:lnTo>
                          <a:pt x="104" y="5"/>
                        </a:lnTo>
                        <a:lnTo>
                          <a:pt x="105" y="0"/>
                        </a:lnTo>
                        <a:lnTo>
                          <a:pt x="133" y="6"/>
                        </a:lnTo>
                        <a:lnTo>
                          <a:pt x="178" y="120"/>
                        </a:lnTo>
                        <a:lnTo>
                          <a:pt x="199" y="121"/>
                        </a:lnTo>
                        <a:lnTo>
                          <a:pt x="237" y="164"/>
                        </a:lnTo>
                        <a:lnTo>
                          <a:pt x="231" y="172"/>
                        </a:lnTo>
                        <a:lnTo>
                          <a:pt x="243" y="172"/>
                        </a:lnTo>
                        <a:lnTo>
                          <a:pt x="235" y="193"/>
                        </a:lnTo>
                        <a:lnTo>
                          <a:pt x="216" y="207"/>
                        </a:lnTo>
                        <a:lnTo>
                          <a:pt x="195" y="217"/>
                        </a:lnTo>
                        <a:lnTo>
                          <a:pt x="193" y="231"/>
                        </a:lnTo>
                        <a:lnTo>
                          <a:pt x="181" y="218"/>
                        </a:lnTo>
                        <a:lnTo>
                          <a:pt x="163" y="233"/>
                        </a:lnTo>
                        <a:lnTo>
                          <a:pt x="154" y="233"/>
                        </a:lnTo>
                        <a:lnTo>
                          <a:pt x="146" y="224"/>
                        </a:lnTo>
                        <a:lnTo>
                          <a:pt x="141" y="269"/>
                        </a:lnTo>
                        <a:lnTo>
                          <a:pt x="124" y="276"/>
                        </a:lnTo>
                        <a:lnTo>
                          <a:pt x="116" y="293"/>
                        </a:lnTo>
                        <a:lnTo>
                          <a:pt x="105" y="293"/>
                        </a:lnTo>
                        <a:lnTo>
                          <a:pt x="81" y="320"/>
                        </a:lnTo>
                        <a:lnTo>
                          <a:pt x="80" y="340"/>
                        </a:lnTo>
                        <a:lnTo>
                          <a:pt x="74" y="348"/>
                        </a:lnTo>
                        <a:lnTo>
                          <a:pt x="67" y="370"/>
                        </a:lnTo>
                        <a:lnTo>
                          <a:pt x="45" y="340"/>
                        </a:lnTo>
                        <a:lnTo>
                          <a:pt x="0" y="20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7" name="Freeform 396"/>
                  <p:cNvSpPr>
                    <a:spLocks/>
                  </p:cNvSpPr>
                  <p:nvPr/>
                </p:nvSpPr>
                <p:spPr bwMode="auto">
                  <a:xfrm>
                    <a:off x="3961012" y="2584957"/>
                    <a:ext cx="728016" cy="380010"/>
                  </a:xfrm>
                  <a:custGeom>
                    <a:avLst/>
                    <a:gdLst>
                      <a:gd name="T0" fmla="*/ 17 w 492"/>
                      <a:gd name="T1" fmla="*/ 0 h 259"/>
                      <a:gd name="T2" fmla="*/ 201 w 492"/>
                      <a:gd name="T3" fmla="*/ 11 h 259"/>
                      <a:gd name="T4" fmla="*/ 444 w 492"/>
                      <a:gd name="T5" fmla="*/ 13 h 259"/>
                      <a:gd name="T6" fmla="*/ 458 w 492"/>
                      <a:gd name="T7" fmla="*/ 25 h 259"/>
                      <a:gd name="T8" fmla="*/ 465 w 492"/>
                      <a:gd name="T9" fmla="*/ 22 h 259"/>
                      <a:gd name="T10" fmla="*/ 474 w 492"/>
                      <a:gd name="T11" fmla="*/ 35 h 259"/>
                      <a:gd name="T12" fmla="*/ 466 w 492"/>
                      <a:gd name="T13" fmla="*/ 35 h 259"/>
                      <a:gd name="T14" fmla="*/ 458 w 492"/>
                      <a:gd name="T15" fmla="*/ 52 h 259"/>
                      <a:gd name="T16" fmla="*/ 477 w 492"/>
                      <a:gd name="T17" fmla="*/ 80 h 259"/>
                      <a:gd name="T18" fmla="*/ 492 w 492"/>
                      <a:gd name="T19" fmla="*/ 83 h 259"/>
                      <a:gd name="T20" fmla="*/ 490 w 492"/>
                      <a:gd name="T21" fmla="*/ 258 h 259"/>
                      <a:gd name="T22" fmla="*/ 281 w 492"/>
                      <a:gd name="T23" fmla="*/ 259 h 259"/>
                      <a:gd name="T24" fmla="*/ 0 w 492"/>
                      <a:gd name="T25" fmla="*/ 246 h 259"/>
                      <a:gd name="T26" fmla="*/ 17 w 492"/>
                      <a:gd name="T27" fmla="*/ 0 h 259"/>
                      <a:gd name="T28" fmla="*/ 17 w 492"/>
                      <a:gd name="T29" fmla="*/ 0 h 2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2"/>
                      <a:gd name="T46" fmla="*/ 0 h 259"/>
                      <a:gd name="T47" fmla="*/ 492 w 492"/>
                      <a:gd name="T48" fmla="*/ 259 h 2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2" h="259">
                        <a:moveTo>
                          <a:pt x="17" y="0"/>
                        </a:moveTo>
                        <a:lnTo>
                          <a:pt x="201" y="11"/>
                        </a:lnTo>
                        <a:lnTo>
                          <a:pt x="444" y="13"/>
                        </a:lnTo>
                        <a:lnTo>
                          <a:pt x="458" y="25"/>
                        </a:lnTo>
                        <a:lnTo>
                          <a:pt x="465" y="22"/>
                        </a:lnTo>
                        <a:lnTo>
                          <a:pt x="474" y="35"/>
                        </a:lnTo>
                        <a:lnTo>
                          <a:pt x="466" y="35"/>
                        </a:lnTo>
                        <a:lnTo>
                          <a:pt x="458" y="52"/>
                        </a:lnTo>
                        <a:lnTo>
                          <a:pt x="477" y="80"/>
                        </a:lnTo>
                        <a:lnTo>
                          <a:pt x="492" y="83"/>
                        </a:lnTo>
                        <a:lnTo>
                          <a:pt x="490" y="258"/>
                        </a:lnTo>
                        <a:lnTo>
                          <a:pt x="281" y="259"/>
                        </a:lnTo>
                        <a:lnTo>
                          <a:pt x="0" y="246"/>
                        </a:lnTo>
                        <a:lnTo>
                          <a:pt x="17" y="0"/>
                        </a:lnTo>
                        <a:close/>
                      </a:path>
                    </a:pathLst>
                  </a:custGeom>
                  <a:grp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sp>
                <p:nvSpPr>
                  <p:cNvPr id="398" name="Freeform 397"/>
                  <p:cNvSpPr>
                    <a:spLocks/>
                  </p:cNvSpPr>
                  <p:nvPr/>
                </p:nvSpPr>
                <p:spPr bwMode="auto">
                  <a:xfrm>
                    <a:off x="5127023" y="2918775"/>
                    <a:ext cx="836036" cy="274370"/>
                  </a:xfrm>
                  <a:custGeom>
                    <a:avLst/>
                    <a:gdLst>
                      <a:gd name="T0" fmla="*/ 10 w 565"/>
                      <a:gd name="T1" fmla="*/ 153 h 187"/>
                      <a:gd name="T2" fmla="*/ 7 w 565"/>
                      <a:gd name="T3" fmla="*/ 151 h 187"/>
                      <a:gd name="T4" fmla="*/ 23 w 565"/>
                      <a:gd name="T5" fmla="*/ 138 h 187"/>
                      <a:gd name="T6" fmla="*/ 39 w 565"/>
                      <a:gd name="T7" fmla="*/ 109 h 187"/>
                      <a:gd name="T8" fmla="*/ 33 w 565"/>
                      <a:gd name="T9" fmla="*/ 102 h 187"/>
                      <a:gd name="T10" fmla="*/ 41 w 565"/>
                      <a:gd name="T11" fmla="*/ 88 h 187"/>
                      <a:gd name="T12" fmla="*/ 41 w 565"/>
                      <a:gd name="T13" fmla="*/ 72 h 187"/>
                      <a:gd name="T14" fmla="*/ 53 w 565"/>
                      <a:gd name="T15" fmla="*/ 61 h 187"/>
                      <a:gd name="T16" fmla="*/ 141 w 565"/>
                      <a:gd name="T17" fmla="*/ 54 h 187"/>
                      <a:gd name="T18" fmla="*/ 139 w 565"/>
                      <a:gd name="T19" fmla="*/ 40 h 187"/>
                      <a:gd name="T20" fmla="*/ 168 w 565"/>
                      <a:gd name="T21" fmla="*/ 42 h 187"/>
                      <a:gd name="T22" fmla="*/ 434 w 565"/>
                      <a:gd name="T23" fmla="*/ 17 h 187"/>
                      <a:gd name="T24" fmla="*/ 565 w 565"/>
                      <a:gd name="T25" fmla="*/ 0 h 187"/>
                      <a:gd name="T26" fmla="*/ 542 w 565"/>
                      <a:gd name="T27" fmla="*/ 45 h 187"/>
                      <a:gd name="T28" fmla="*/ 506 w 565"/>
                      <a:gd name="T29" fmla="*/ 53 h 187"/>
                      <a:gd name="T30" fmla="*/ 489 w 565"/>
                      <a:gd name="T31" fmla="*/ 76 h 187"/>
                      <a:gd name="T32" fmla="*/ 424 w 565"/>
                      <a:gd name="T33" fmla="*/ 113 h 187"/>
                      <a:gd name="T34" fmla="*/ 421 w 565"/>
                      <a:gd name="T35" fmla="*/ 127 h 187"/>
                      <a:gd name="T36" fmla="*/ 405 w 565"/>
                      <a:gd name="T37" fmla="*/ 135 h 187"/>
                      <a:gd name="T38" fmla="*/ 405 w 565"/>
                      <a:gd name="T39" fmla="*/ 153 h 187"/>
                      <a:gd name="T40" fmla="*/ 317 w 565"/>
                      <a:gd name="T41" fmla="*/ 163 h 187"/>
                      <a:gd name="T42" fmla="*/ 142 w 565"/>
                      <a:gd name="T43" fmla="*/ 178 h 187"/>
                      <a:gd name="T44" fmla="*/ 0 w 565"/>
                      <a:gd name="T45" fmla="*/ 187 h 187"/>
                      <a:gd name="T46" fmla="*/ 10 w 565"/>
                      <a:gd name="T47" fmla="*/ 153 h 187"/>
                      <a:gd name="T48" fmla="*/ 10 w 565"/>
                      <a:gd name="T49" fmla="*/ 153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5"/>
                      <a:gd name="T76" fmla="*/ 0 h 187"/>
                      <a:gd name="T77" fmla="*/ 565 w 565"/>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5" h="187">
                        <a:moveTo>
                          <a:pt x="10" y="153"/>
                        </a:moveTo>
                        <a:lnTo>
                          <a:pt x="7" y="151"/>
                        </a:lnTo>
                        <a:lnTo>
                          <a:pt x="23" y="138"/>
                        </a:lnTo>
                        <a:lnTo>
                          <a:pt x="39" y="109"/>
                        </a:lnTo>
                        <a:lnTo>
                          <a:pt x="33" y="102"/>
                        </a:lnTo>
                        <a:lnTo>
                          <a:pt x="41" y="88"/>
                        </a:lnTo>
                        <a:lnTo>
                          <a:pt x="41" y="72"/>
                        </a:lnTo>
                        <a:lnTo>
                          <a:pt x="53" y="61"/>
                        </a:lnTo>
                        <a:lnTo>
                          <a:pt x="141" y="54"/>
                        </a:lnTo>
                        <a:lnTo>
                          <a:pt x="139" y="40"/>
                        </a:lnTo>
                        <a:lnTo>
                          <a:pt x="168" y="42"/>
                        </a:lnTo>
                        <a:lnTo>
                          <a:pt x="434" y="17"/>
                        </a:lnTo>
                        <a:lnTo>
                          <a:pt x="565" y="0"/>
                        </a:lnTo>
                        <a:lnTo>
                          <a:pt x="542" y="45"/>
                        </a:lnTo>
                        <a:lnTo>
                          <a:pt x="506" y="53"/>
                        </a:lnTo>
                        <a:lnTo>
                          <a:pt x="489" y="76"/>
                        </a:lnTo>
                        <a:lnTo>
                          <a:pt x="424" y="113"/>
                        </a:lnTo>
                        <a:lnTo>
                          <a:pt x="421" y="127"/>
                        </a:lnTo>
                        <a:lnTo>
                          <a:pt x="405" y="135"/>
                        </a:lnTo>
                        <a:lnTo>
                          <a:pt x="405" y="153"/>
                        </a:lnTo>
                        <a:lnTo>
                          <a:pt x="317" y="163"/>
                        </a:lnTo>
                        <a:lnTo>
                          <a:pt x="142" y="178"/>
                        </a:lnTo>
                        <a:lnTo>
                          <a:pt x="0" y="187"/>
                        </a:lnTo>
                        <a:lnTo>
                          <a:pt x="10" y="153"/>
                        </a:lnTo>
                        <a:close/>
                      </a:path>
                    </a:pathLst>
                  </a:custGeom>
                  <a:solidFill>
                    <a:schemeClr val="accent2"/>
                  </a:solidFill>
                  <a:ln w="3175">
                    <a:solidFill>
                      <a:schemeClr val="accent6">
                        <a:lumMod val="20000"/>
                        <a:lumOff val="80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sz="900" dirty="0">
                      <a:solidFill>
                        <a:srgbClr val="3C464A"/>
                      </a:solidFill>
                      <a:latin typeface="Segoe UI" panose="020B0502040204020203" pitchFamily="34" charset="0"/>
                      <a:cs typeface="Segoe UI" panose="020B0502040204020203" pitchFamily="34" charset="0"/>
                    </a:endParaRPr>
                  </a:p>
                </p:txBody>
              </p:sp>
            </p:grpSp>
            <p:grpSp>
              <p:nvGrpSpPr>
                <p:cNvPr id="208" name="Group 207"/>
                <p:cNvGrpSpPr/>
                <p:nvPr/>
              </p:nvGrpSpPr>
              <p:grpSpPr>
                <a:xfrm>
                  <a:off x="5751760" y="2379395"/>
                  <a:ext cx="812259" cy="1421742"/>
                  <a:chOff x="5751760" y="2379395"/>
                  <a:chExt cx="812259" cy="1421742"/>
                </a:xfrm>
              </p:grpSpPr>
              <p:sp>
                <p:nvSpPr>
                  <p:cNvPr id="209" name="Oval 208"/>
                  <p:cNvSpPr>
                    <a:spLocks noChangeAspect="1"/>
                  </p:cNvSpPr>
                  <p:nvPr/>
                </p:nvSpPr>
                <p:spPr>
                  <a:xfrm>
                    <a:off x="6383356" y="2502142"/>
                    <a:ext cx="120199" cy="11841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10" name="Oval 209"/>
                  <p:cNvSpPr>
                    <a:spLocks noChangeAspect="1"/>
                  </p:cNvSpPr>
                  <p:nvPr/>
                </p:nvSpPr>
                <p:spPr>
                  <a:xfrm>
                    <a:off x="6443820" y="2379395"/>
                    <a:ext cx="120199" cy="118415"/>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11" name="Oval 210"/>
                  <p:cNvSpPr>
                    <a:spLocks noChangeAspect="1"/>
                  </p:cNvSpPr>
                  <p:nvPr/>
                </p:nvSpPr>
                <p:spPr>
                  <a:xfrm>
                    <a:off x="6056971" y="3663758"/>
                    <a:ext cx="139450" cy="13737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12" name="Oval 211"/>
                  <p:cNvSpPr>
                    <a:spLocks noChangeAspect="1"/>
                  </p:cNvSpPr>
                  <p:nvPr/>
                </p:nvSpPr>
                <p:spPr>
                  <a:xfrm>
                    <a:off x="5751760" y="3487674"/>
                    <a:ext cx="139450" cy="13737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13" name="Oval 212"/>
                  <p:cNvSpPr>
                    <a:spLocks noChangeAspect="1"/>
                  </p:cNvSpPr>
                  <p:nvPr/>
                </p:nvSpPr>
                <p:spPr>
                  <a:xfrm>
                    <a:off x="5928501" y="3233036"/>
                    <a:ext cx="139450" cy="13737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grpSp>
          </p:grpSp>
          <p:sp>
            <p:nvSpPr>
              <p:cNvPr id="150" name="TextBox 123"/>
              <p:cNvSpPr txBox="1"/>
              <p:nvPr/>
            </p:nvSpPr>
            <p:spPr>
              <a:xfrm>
                <a:off x="6519655" y="1719176"/>
                <a:ext cx="933838" cy="27699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Norwalk</a:t>
                </a:r>
              </a:p>
            </p:txBody>
          </p:sp>
          <p:sp>
            <p:nvSpPr>
              <p:cNvPr id="151" name="TextBox 123"/>
              <p:cNvSpPr txBox="1"/>
              <p:nvPr/>
            </p:nvSpPr>
            <p:spPr>
              <a:xfrm>
                <a:off x="6531327" y="2024781"/>
                <a:ext cx="1648326" cy="27699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New York City</a:t>
                </a:r>
              </a:p>
            </p:txBody>
          </p:sp>
          <p:sp>
            <p:nvSpPr>
              <p:cNvPr id="152" name="TextBox 123"/>
              <p:cNvSpPr txBox="1"/>
              <p:nvPr/>
            </p:nvSpPr>
            <p:spPr>
              <a:xfrm>
                <a:off x="6560684" y="2319794"/>
                <a:ext cx="1166204" cy="27699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Jersey City</a:t>
                </a:r>
              </a:p>
            </p:txBody>
          </p:sp>
          <p:sp>
            <p:nvSpPr>
              <p:cNvPr id="153" name="TextBox 123"/>
              <p:cNvSpPr txBox="1"/>
              <p:nvPr/>
            </p:nvSpPr>
            <p:spPr>
              <a:xfrm>
                <a:off x="6602188" y="2624234"/>
                <a:ext cx="1083193" cy="27699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Newark</a:t>
                </a:r>
              </a:p>
            </p:txBody>
          </p:sp>
          <p:sp>
            <p:nvSpPr>
              <p:cNvPr id="154" name="TextBox 124"/>
              <p:cNvSpPr txBox="1"/>
              <p:nvPr/>
            </p:nvSpPr>
            <p:spPr>
              <a:xfrm>
                <a:off x="604037" y="2282113"/>
                <a:ext cx="1343417"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   Central</a:t>
                </a:r>
                <a:r>
                  <a:rPr lang="en-US" b="1" dirty="0" smtClean="0">
                    <a:latin typeface="Calibri"/>
                    <a:cs typeface="Segoe UI" panose="020B0502040204020203" pitchFamily="34" charset="0"/>
                  </a:rPr>
                  <a:t> </a:t>
                </a:r>
                <a:r>
                  <a:rPr lang="en-US" dirty="0">
                    <a:latin typeface="Calibri"/>
                    <a:cs typeface="Segoe UI" panose="020B0502040204020203" pitchFamily="34" charset="0"/>
                  </a:rPr>
                  <a:t>Valley</a:t>
                </a:r>
              </a:p>
            </p:txBody>
          </p:sp>
          <p:sp>
            <p:nvSpPr>
              <p:cNvPr id="155" name="TextBox 125"/>
              <p:cNvSpPr txBox="1"/>
              <p:nvPr/>
            </p:nvSpPr>
            <p:spPr>
              <a:xfrm>
                <a:off x="604037" y="2827047"/>
                <a:ext cx="929349"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rgbClr val="3C464A"/>
                    </a:solidFill>
                    <a:latin typeface="Calibri"/>
                    <a:cs typeface="Segoe UI" panose="020B0502040204020203" pitchFamily="34" charset="0"/>
                  </a:rPr>
                  <a:t>   Pasadena</a:t>
                </a:r>
                <a:endParaRPr lang="en-US" dirty="0">
                  <a:solidFill>
                    <a:srgbClr val="3C464A"/>
                  </a:solidFill>
                  <a:latin typeface="Calibri"/>
                  <a:cs typeface="Segoe UI" panose="020B0502040204020203" pitchFamily="34" charset="0"/>
                </a:endParaRPr>
              </a:p>
            </p:txBody>
          </p:sp>
          <p:sp>
            <p:nvSpPr>
              <p:cNvPr id="156" name="TextBox 131"/>
              <p:cNvSpPr txBox="1"/>
              <p:nvPr/>
            </p:nvSpPr>
            <p:spPr>
              <a:xfrm>
                <a:off x="604037" y="1901960"/>
                <a:ext cx="929349"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rgbClr val="3C464A"/>
                    </a:solidFill>
                    <a:latin typeface="Calibri"/>
                    <a:cs typeface="Segoe UI" panose="020B0502040204020203" pitchFamily="34" charset="0"/>
                  </a:rPr>
                  <a:t>     Bay </a:t>
                </a:r>
                <a:r>
                  <a:rPr lang="en-US" dirty="0">
                    <a:solidFill>
                      <a:srgbClr val="3C464A"/>
                    </a:solidFill>
                    <a:latin typeface="Calibri"/>
                    <a:cs typeface="Segoe UI" panose="020B0502040204020203" pitchFamily="34" charset="0"/>
                  </a:rPr>
                  <a:t>Area</a:t>
                </a:r>
              </a:p>
            </p:txBody>
          </p:sp>
          <p:sp>
            <p:nvSpPr>
              <p:cNvPr id="157" name="TextBox 123"/>
              <p:cNvSpPr txBox="1"/>
              <p:nvPr/>
            </p:nvSpPr>
            <p:spPr>
              <a:xfrm>
                <a:off x="686364" y="3352234"/>
                <a:ext cx="1178761" cy="27699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US" dirty="0">
                  <a:solidFill>
                    <a:srgbClr val="3C464A"/>
                  </a:solidFill>
                  <a:latin typeface="Calibri"/>
                  <a:cs typeface="Segoe UI" panose="020B0502040204020203" pitchFamily="34" charset="0"/>
                </a:endParaRPr>
              </a:p>
            </p:txBody>
          </p:sp>
          <p:sp>
            <p:nvSpPr>
              <p:cNvPr id="158" name="TextBox 123"/>
              <p:cNvSpPr txBox="1"/>
              <p:nvPr/>
            </p:nvSpPr>
            <p:spPr>
              <a:xfrm>
                <a:off x="4731942" y="1368647"/>
                <a:ext cx="913082" cy="27699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Chicago</a:t>
                </a:r>
              </a:p>
            </p:txBody>
          </p:sp>
          <p:sp>
            <p:nvSpPr>
              <p:cNvPr id="159" name="TextBox 123"/>
              <p:cNvSpPr txBox="1"/>
              <p:nvPr/>
            </p:nvSpPr>
            <p:spPr>
              <a:xfrm>
                <a:off x="3898028" y="4207345"/>
                <a:ext cx="1102880"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rgbClr val="3C464A"/>
                    </a:solidFill>
                    <a:latin typeface="Calibri"/>
                    <a:cs typeface="Segoe UI" panose="020B0502040204020203" pitchFamily="34" charset="0"/>
                  </a:rPr>
                  <a:t>Shelby County</a:t>
                </a:r>
                <a:endParaRPr lang="en-US" dirty="0">
                  <a:solidFill>
                    <a:srgbClr val="008ED6"/>
                  </a:solidFill>
                  <a:latin typeface="Calibri"/>
                  <a:cs typeface="Segoe UI" panose="020B0502040204020203" pitchFamily="34" charset="0"/>
                </a:endParaRPr>
              </a:p>
            </p:txBody>
          </p:sp>
          <p:sp>
            <p:nvSpPr>
              <p:cNvPr id="160" name="TextBox 123"/>
              <p:cNvSpPr txBox="1"/>
              <p:nvPr/>
            </p:nvSpPr>
            <p:spPr>
              <a:xfrm>
                <a:off x="5451690" y="4640480"/>
                <a:ext cx="1404812" cy="27699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Duval County</a:t>
                </a:r>
              </a:p>
            </p:txBody>
          </p:sp>
          <p:sp>
            <p:nvSpPr>
              <p:cNvPr id="161" name="TextBox 123"/>
              <p:cNvSpPr txBox="1"/>
              <p:nvPr/>
            </p:nvSpPr>
            <p:spPr>
              <a:xfrm>
                <a:off x="1976219" y="3443935"/>
                <a:ext cx="944704"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rgbClr val="3C464A"/>
                    </a:solidFill>
                    <a:latin typeface="Calibri"/>
                    <a:cs typeface="Segoe UI" panose="020B0502040204020203" pitchFamily="34" charset="0"/>
                  </a:rPr>
                  <a:t>    Arlington</a:t>
                </a:r>
                <a:endParaRPr lang="en-US" dirty="0">
                  <a:solidFill>
                    <a:srgbClr val="3C464A"/>
                  </a:solidFill>
                  <a:latin typeface="Calibri"/>
                  <a:cs typeface="Segoe UI" panose="020B0502040204020203" pitchFamily="34" charset="0"/>
                </a:endParaRPr>
              </a:p>
            </p:txBody>
          </p:sp>
          <p:sp>
            <p:nvSpPr>
              <p:cNvPr id="162" name="TextBox 123"/>
              <p:cNvSpPr txBox="1"/>
              <p:nvPr/>
            </p:nvSpPr>
            <p:spPr>
              <a:xfrm>
                <a:off x="2224672" y="3770773"/>
                <a:ext cx="946616" cy="27699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Dallas</a:t>
                </a:r>
              </a:p>
            </p:txBody>
          </p:sp>
          <p:sp>
            <p:nvSpPr>
              <p:cNvPr id="163" name="TextBox 123"/>
              <p:cNvSpPr txBox="1"/>
              <p:nvPr/>
            </p:nvSpPr>
            <p:spPr>
              <a:xfrm>
                <a:off x="2052362" y="4026899"/>
                <a:ext cx="1259463"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a:t>
                </a:r>
                <a:r>
                  <a:rPr lang="en-US" dirty="0" smtClean="0">
                    <a:solidFill>
                      <a:srgbClr val="3C464A"/>
                    </a:solidFill>
                    <a:latin typeface="Calibri"/>
                    <a:cs typeface="Segoe UI" panose="020B0502040204020203" pitchFamily="34" charset="0"/>
                  </a:rPr>
                  <a:t>   San </a:t>
                </a:r>
                <a:r>
                  <a:rPr lang="en-US" dirty="0">
                    <a:solidFill>
                      <a:srgbClr val="3C464A"/>
                    </a:solidFill>
                    <a:latin typeface="Calibri"/>
                    <a:cs typeface="Segoe UI" panose="020B0502040204020203" pitchFamily="34" charset="0"/>
                  </a:rPr>
                  <a:t>Antonio</a:t>
                </a:r>
              </a:p>
            </p:txBody>
          </p:sp>
          <p:sp>
            <p:nvSpPr>
              <p:cNvPr id="164" name="TextBox 123"/>
              <p:cNvSpPr txBox="1"/>
              <p:nvPr/>
            </p:nvSpPr>
            <p:spPr>
              <a:xfrm>
                <a:off x="1694725" y="4399446"/>
                <a:ext cx="1506295"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solidFill>
                      <a:srgbClr val="3C464A"/>
                    </a:solidFill>
                    <a:latin typeface="Calibri"/>
                    <a:cs typeface="Segoe UI" panose="020B0502040204020203" pitchFamily="34" charset="0"/>
                  </a:rPr>
                  <a:t>    Hidalgo </a:t>
                </a:r>
                <a:r>
                  <a:rPr lang="en-US" dirty="0">
                    <a:solidFill>
                      <a:srgbClr val="3C464A"/>
                    </a:solidFill>
                    <a:latin typeface="Calibri"/>
                    <a:cs typeface="Segoe UI" panose="020B0502040204020203" pitchFamily="34" charset="0"/>
                  </a:rPr>
                  <a:t>County</a:t>
                </a:r>
              </a:p>
            </p:txBody>
          </p:sp>
          <p:sp>
            <p:nvSpPr>
              <p:cNvPr id="165" name="TextBox 123"/>
              <p:cNvSpPr txBox="1"/>
              <p:nvPr/>
            </p:nvSpPr>
            <p:spPr>
              <a:xfrm>
                <a:off x="6634103" y="3556860"/>
                <a:ext cx="2153274" cy="276999"/>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Washington, </a:t>
                </a:r>
                <a:r>
                  <a:rPr lang="en-US" dirty="0" smtClean="0">
                    <a:solidFill>
                      <a:srgbClr val="3C464A"/>
                    </a:solidFill>
                    <a:latin typeface="Calibri"/>
                    <a:cs typeface="Segoe UI" panose="020B0502040204020203" pitchFamily="34" charset="0"/>
                  </a:rPr>
                  <a:t>DC</a:t>
                </a:r>
                <a:endParaRPr lang="en-US" dirty="0">
                  <a:solidFill>
                    <a:srgbClr val="3C464A"/>
                  </a:solidFill>
                  <a:latin typeface="Calibri"/>
                  <a:cs typeface="Segoe UI" panose="020B0502040204020203" pitchFamily="34" charset="0"/>
                </a:endParaRPr>
              </a:p>
            </p:txBody>
          </p:sp>
          <p:sp>
            <p:nvSpPr>
              <p:cNvPr id="166" name="TextBox 123"/>
              <p:cNvSpPr txBox="1"/>
              <p:nvPr/>
            </p:nvSpPr>
            <p:spPr>
              <a:xfrm>
                <a:off x="6629375" y="3249711"/>
                <a:ext cx="1056006" cy="276998"/>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solidFill>
                      <a:srgbClr val="3C464A"/>
                    </a:solidFill>
                    <a:latin typeface="Calibri"/>
                    <a:cs typeface="Segoe UI" panose="020B0502040204020203" pitchFamily="34" charset="0"/>
                  </a:rPr>
                  <a:t> Baltimore</a:t>
                </a:r>
              </a:p>
            </p:txBody>
          </p:sp>
          <p:sp>
            <p:nvSpPr>
              <p:cNvPr id="167" name="Oval 166"/>
              <p:cNvSpPr>
                <a:spLocks noChangeAspect="1"/>
              </p:cNvSpPr>
              <p:nvPr/>
            </p:nvSpPr>
            <p:spPr>
              <a:xfrm>
                <a:off x="5708538" y="2145242"/>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68" name="Oval 167"/>
              <p:cNvSpPr>
                <a:spLocks noChangeAspect="1"/>
              </p:cNvSpPr>
              <p:nvPr/>
            </p:nvSpPr>
            <p:spPr>
              <a:xfrm>
                <a:off x="5758384" y="2150539"/>
                <a:ext cx="108672" cy="107059"/>
              </a:xfrm>
              <a:prstGeom prst="ellipse">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69" name="Oval 168"/>
              <p:cNvSpPr>
                <a:spLocks noChangeAspect="1"/>
              </p:cNvSpPr>
              <p:nvPr/>
            </p:nvSpPr>
            <p:spPr>
              <a:xfrm>
                <a:off x="5788537" y="2036946"/>
                <a:ext cx="83594" cy="82353"/>
              </a:xfrm>
              <a:prstGeom prst="ellipse">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0" name="Oval 169"/>
              <p:cNvSpPr>
                <a:spLocks noChangeAspect="1"/>
              </p:cNvSpPr>
              <p:nvPr/>
            </p:nvSpPr>
            <p:spPr>
              <a:xfrm>
                <a:off x="5788253" y="2011468"/>
                <a:ext cx="108667" cy="107059"/>
              </a:xfrm>
              <a:prstGeom prst="ellipse">
                <a:avLst/>
              </a:prstGeom>
              <a:solidFill>
                <a:schemeClr val="accent1"/>
              </a:solidFill>
              <a:ln w="12700">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1" name="Oval 170"/>
              <p:cNvSpPr>
                <a:spLocks noChangeAspect="1"/>
              </p:cNvSpPr>
              <p:nvPr/>
            </p:nvSpPr>
            <p:spPr>
              <a:xfrm>
                <a:off x="5733917" y="2084657"/>
                <a:ext cx="108672" cy="107059"/>
              </a:xfrm>
              <a:prstGeom prst="ellipse">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2" name="Oval 171"/>
              <p:cNvSpPr>
                <a:spLocks noChangeAspect="1"/>
              </p:cNvSpPr>
              <p:nvPr/>
            </p:nvSpPr>
            <p:spPr>
              <a:xfrm>
                <a:off x="3912239" y="3084189"/>
                <a:ext cx="104418" cy="102868"/>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3" name="Oval 172"/>
              <p:cNvSpPr>
                <a:spLocks noChangeAspect="1"/>
              </p:cNvSpPr>
              <p:nvPr/>
            </p:nvSpPr>
            <p:spPr>
              <a:xfrm>
                <a:off x="3978733" y="3121379"/>
                <a:ext cx="101567" cy="10005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4" name="Oval 173"/>
              <p:cNvSpPr>
                <a:spLocks noChangeAspect="1"/>
              </p:cNvSpPr>
              <p:nvPr/>
            </p:nvSpPr>
            <p:spPr>
              <a:xfrm>
                <a:off x="4595576" y="2834495"/>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5" name="Oval 174"/>
              <p:cNvSpPr>
                <a:spLocks noChangeAspect="1"/>
              </p:cNvSpPr>
              <p:nvPr/>
            </p:nvSpPr>
            <p:spPr>
              <a:xfrm>
                <a:off x="4697642" y="2194284"/>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6" name="Oval 175"/>
              <p:cNvSpPr>
                <a:spLocks noChangeAspect="1"/>
              </p:cNvSpPr>
              <p:nvPr/>
            </p:nvSpPr>
            <p:spPr>
              <a:xfrm>
                <a:off x="3838239" y="3617447"/>
                <a:ext cx="93964" cy="9261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7" name="Oval 176"/>
              <p:cNvSpPr>
                <a:spLocks noChangeAspect="1"/>
              </p:cNvSpPr>
              <p:nvPr/>
            </p:nvSpPr>
            <p:spPr>
              <a:xfrm>
                <a:off x="2089489" y="2300585"/>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79" name="Oval 178"/>
              <p:cNvSpPr>
                <a:spLocks noChangeAspect="1"/>
              </p:cNvSpPr>
              <p:nvPr/>
            </p:nvSpPr>
            <p:spPr>
              <a:xfrm>
                <a:off x="2228810" y="2470302"/>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80" name="Oval 179"/>
              <p:cNvSpPr>
                <a:spLocks noChangeAspect="1"/>
              </p:cNvSpPr>
              <p:nvPr/>
            </p:nvSpPr>
            <p:spPr>
              <a:xfrm>
                <a:off x="2240833" y="2692440"/>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cxnSp>
            <p:nvCxnSpPr>
              <p:cNvPr id="181" name="Straight Connector 180"/>
              <p:cNvCxnSpPr>
                <a:endCxn id="173" idx="3"/>
              </p:cNvCxnSpPr>
              <p:nvPr/>
            </p:nvCxnSpPr>
            <p:spPr>
              <a:xfrm flipV="1">
                <a:off x="2836668" y="3206785"/>
                <a:ext cx="1156939" cy="627074"/>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60" idx="1"/>
                <a:endCxn id="211" idx="5"/>
              </p:cNvCxnSpPr>
              <p:nvPr/>
            </p:nvCxnSpPr>
            <p:spPr>
              <a:xfrm flipH="1" flipV="1">
                <a:off x="5393105" y="3308821"/>
                <a:ext cx="58585" cy="1470159"/>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a:stCxn id="165" idx="1"/>
                <a:endCxn id="209" idx="5"/>
              </p:cNvCxnSpPr>
              <p:nvPr/>
            </p:nvCxnSpPr>
            <p:spPr>
              <a:xfrm flipH="1" flipV="1">
                <a:off x="5608667" y="2489704"/>
                <a:ext cx="1025436" cy="1205656"/>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a:stCxn id="166" idx="1"/>
                <a:endCxn id="210" idx="5"/>
              </p:cNvCxnSpPr>
              <p:nvPr/>
            </p:nvCxnSpPr>
            <p:spPr>
              <a:xfrm flipH="1" flipV="1">
                <a:off x="5650717" y="2404338"/>
                <a:ext cx="978658" cy="983872"/>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a:stCxn id="153" idx="1"/>
                <a:endCxn id="167" idx="3"/>
              </p:cNvCxnSpPr>
              <p:nvPr/>
            </p:nvCxnSpPr>
            <p:spPr>
              <a:xfrm flipH="1" flipV="1">
                <a:off x="5720780" y="2215535"/>
                <a:ext cx="881408" cy="547198"/>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a:stCxn id="152" idx="1"/>
                <a:endCxn id="168" idx="5"/>
              </p:cNvCxnSpPr>
              <p:nvPr/>
            </p:nvCxnSpPr>
            <p:spPr>
              <a:xfrm flipH="1" flipV="1">
                <a:off x="5851141" y="2241920"/>
                <a:ext cx="709543" cy="216373"/>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a:stCxn id="151" idx="1"/>
                <a:endCxn id="171" idx="6"/>
              </p:cNvCxnSpPr>
              <p:nvPr/>
            </p:nvCxnSpPr>
            <p:spPr>
              <a:xfrm flipH="1" flipV="1">
                <a:off x="5842589" y="2138187"/>
                <a:ext cx="688738" cy="25093"/>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50" idx="1"/>
                <a:endCxn id="169" idx="2"/>
              </p:cNvCxnSpPr>
              <p:nvPr/>
            </p:nvCxnSpPr>
            <p:spPr>
              <a:xfrm flipH="1">
                <a:off x="5788537" y="1857675"/>
                <a:ext cx="731118" cy="220448"/>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a:stCxn id="158" idx="1"/>
                <a:endCxn id="175" idx="0"/>
              </p:cNvCxnSpPr>
              <p:nvPr/>
            </p:nvCxnSpPr>
            <p:spPr>
              <a:xfrm>
                <a:off x="4731942" y="1507147"/>
                <a:ext cx="7497" cy="687137"/>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a:stCxn id="161" idx="3"/>
                <a:endCxn id="172" idx="3"/>
              </p:cNvCxnSpPr>
              <p:nvPr/>
            </p:nvCxnSpPr>
            <p:spPr>
              <a:xfrm flipV="1">
                <a:off x="2920923" y="3171992"/>
                <a:ext cx="1006608" cy="379665"/>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a:endCxn id="205" idx="4"/>
              </p:cNvCxnSpPr>
              <p:nvPr/>
            </p:nvCxnSpPr>
            <p:spPr>
              <a:xfrm flipV="1">
                <a:off x="3163042" y="3362014"/>
                <a:ext cx="721628" cy="685758"/>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a:stCxn id="155" idx="3"/>
                <a:endCxn id="180" idx="3"/>
              </p:cNvCxnSpPr>
              <p:nvPr/>
            </p:nvCxnSpPr>
            <p:spPr>
              <a:xfrm flipV="1">
                <a:off x="1533386" y="2762733"/>
                <a:ext cx="719689" cy="172036"/>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flipV="1">
                <a:off x="1596968" y="2064206"/>
                <a:ext cx="556103" cy="332080"/>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a:endCxn id="174" idx="4"/>
              </p:cNvCxnSpPr>
              <p:nvPr/>
            </p:nvCxnSpPr>
            <p:spPr>
              <a:xfrm flipV="1">
                <a:off x="4101813" y="2916848"/>
                <a:ext cx="535560" cy="1267154"/>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
            <p:nvSpPr>
              <p:cNvPr id="196" name="TextBox 123"/>
              <p:cNvSpPr txBox="1"/>
              <p:nvPr/>
            </p:nvSpPr>
            <p:spPr>
              <a:xfrm>
                <a:off x="5286441" y="4934606"/>
                <a:ext cx="1404812"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a:latin typeface="Calibri"/>
                    <a:cs typeface="Segoe UI" panose="020B0502040204020203" pitchFamily="34" charset="0"/>
                  </a:rPr>
                  <a:t> </a:t>
                </a:r>
                <a:r>
                  <a:rPr lang="en-US" dirty="0" smtClean="0">
                    <a:latin typeface="Calibri"/>
                    <a:cs typeface="Segoe UI" panose="020B0502040204020203" pitchFamily="34" charset="0"/>
                  </a:rPr>
                  <a:t>Clay County</a:t>
                </a:r>
                <a:endParaRPr lang="en-US" dirty="0">
                  <a:latin typeface="Calibri"/>
                  <a:cs typeface="Segoe UI" panose="020B0502040204020203" pitchFamily="34" charset="0"/>
                </a:endParaRPr>
              </a:p>
            </p:txBody>
          </p:sp>
          <p:sp>
            <p:nvSpPr>
              <p:cNvPr id="197" name="TextBox 123"/>
              <p:cNvSpPr txBox="1"/>
              <p:nvPr/>
            </p:nvSpPr>
            <p:spPr>
              <a:xfrm>
                <a:off x="6710552" y="3845565"/>
                <a:ext cx="2153274" cy="43088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Vance &amp; Edgecombe</a:t>
                </a:r>
              </a:p>
              <a:p>
                <a:r>
                  <a:rPr lang="en-US" dirty="0">
                    <a:latin typeface="Calibri"/>
                    <a:cs typeface="Segoe UI" panose="020B0502040204020203" pitchFamily="34" charset="0"/>
                  </a:rPr>
                  <a:t> </a:t>
                </a:r>
                <a:r>
                  <a:rPr lang="en-US" dirty="0" smtClean="0">
                    <a:latin typeface="Calibri"/>
                    <a:cs typeface="Segoe UI" panose="020B0502040204020203" pitchFamily="34" charset="0"/>
                  </a:rPr>
                  <a:t>  Counties</a:t>
                </a:r>
                <a:endParaRPr lang="en-US" dirty="0">
                  <a:latin typeface="Calibri"/>
                  <a:cs typeface="Segoe UI" panose="020B0502040204020203" pitchFamily="34" charset="0"/>
                </a:endParaRPr>
              </a:p>
            </p:txBody>
          </p:sp>
          <p:sp>
            <p:nvSpPr>
              <p:cNvPr id="198" name="Oval 197"/>
              <p:cNvSpPr>
                <a:spLocks noChangeAspect="1"/>
              </p:cNvSpPr>
              <p:nvPr/>
            </p:nvSpPr>
            <p:spPr>
              <a:xfrm>
                <a:off x="5515307" y="2685777"/>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199" name="TextBox 123"/>
              <p:cNvSpPr txBox="1"/>
              <p:nvPr/>
            </p:nvSpPr>
            <p:spPr>
              <a:xfrm>
                <a:off x="3225676" y="4640480"/>
                <a:ext cx="2058203"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Kilgore</a:t>
                </a:r>
                <a:endParaRPr lang="en-US" dirty="0">
                  <a:latin typeface="Calibri"/>
                  <a:cs typeface="Segoe UI" panose="020B0502040204020203" pitchFamily="34" charset="0"/>
                </a:endParaRPr>
              </a:p>
            </p:txBody>
          </p:sp>
          <p:sp>
            <p:nvSpPr>
              <p:cNvPr id="200" name="TextBox 123"/>
              <p:cNvSpPr txBox="1"/>
              <p:nvPr/>
            </p:nvSpPr>
            <p:spPr>
              <a:xfrm>
                <a:off x="1669371" y="3069889"/>
                <a:ext cx="779200"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Denver</a:t>
                </a:r>
                <a:endParaRPr lang="en-US" dirty="0">
                  <a:latin typeface="Calibri"/>
                  <a:cs typeface="Segoe UI" panose="020B0502040204020203" pitchFamily="34" charset="0"/>
                </a:endParaRPr>
              </a:p>
            </p:txBody>
          </p:sp>
          <p:sp>
            <p:nvSpPr>
              <p:cNvPr id="201" name="Oval 200"/>
              <p:cNvSpPr>
                <a:spLocks noChangeAspect="1"/>
              </p:cNvSpPr>
              <p:nvPr/>
            </p:nvSpPr>
            <p:spPr>
              <a:xfrm>
                <a:off x="5365511" y="2693611"/>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02" name="TextBox 123"/>
              <p:cNvSpPr txBox="1"/>
              <p:nvPr/>
            </p:nvSpPr>
            <p:spPr>
              <a:xfrm>
                <a:off x="6908186" y="4402354"/>
                <a:ext cx="2153274"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b="1" dirty="0" smtClean="0">
                    <a:solidFill>
                      <a:srgbClr val="008ED6"/>
                    </a:solidFill>
                    <a:latin typeface="Calibri"/>
                    <a:cs typeface="Segoe UI" panose="020B0502040204020203" pitchFamily="34" charset="0"/>
                  </a:rPr>
                  <a:t> </a:t>
                </a:r>
                <a:r>
                  <a:rPr lang="en-US" dirty="0" smtClean="0">
                    <a:latin typeface="Calibri"/>
                    <a:cs typeface="Segoe UI" panose="020B0502040204020203" pitchFamily="34" charset="0"/>
                  </a:rPr>
                  <a:t>Guilford County</a:t>
                </a:r>
                <a:endParaRPr lang="en-US" dirty="0">
                  <a:latin typeface="Calibri"/>
                  <a:cs typeface="Segoe UI" panose="020B0502040204020203" pitchFamily="34" charset="0"/>
                </a:endParaRPr>
              </a:p>
            </p:txBody>
          </p:sp>
          <p:sp>
            <p:nvSpPr>
              <p:cNvPr id="203" name="TextBox 131"/>
              <p:cNvSpPr txBox="1"/>
              <p:nvPr/>
            </p:nvSpPr>
            <p:spPr>
              <a:xfrm>
                <a:off x="604037" y="1491869"/>
                <a:ext cx="671709"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  Vallejo</a:t>
                </a:r>
                <a:endParaRPr lang="en-US" dirty="0">
                  <a:latin typeface="Calibri"/>
                  <a:cs typeface="Segoe UI" panose="020B0502040204020203" pitchFamily="34" charset="0"/>
                </a:endParaRPr>
              </a:p>
            </p:txBody>
          </p:sp>
          <p:sp>
            <p:nvSpPr>
              <p:cNvPr id="204" name="Oval 203"/>
              <p:cNvSpPr>
                <a:spLocks noChangeAspect="1"/>
              </p:cNvSpPr>
              <p:nvPr/>
            </p:nvSpPr>
            <p:spPr>
              <a:xfrm>
                <a:off x="3897745" y="3187056"/>
                <a:ext cx="101567" cy="10005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05" name="Oval 204"/>
              <p:cNvSpPr>
                <a:spLocks noChangeAspect="1"/>
              </p:cNvSpPr>
              <p:nvPr/>
            </p:nvSpPr>
            <p:spPr>
              <a:xfrm>
                <a:off x="3834142" y="3262409"/>
                <a:ext cx="101056" cy="9960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sp>
            <p:nvSpPr>
              <p:cNvPr id="206" name="Oval 205"/>
              <p:cNvSpPr>
                <a:spLocks noChangeAspect="1"/>
              </p:cNvSpPr>
              <p:nvPr/>
            </p:nvSpPr>
            <p:spPr>
              <a:xfrm>
                <a:off x="4173631" y="3193847"/>
                <a:ext cx="101567" cy="100059"/>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grpSp>
        <p:cxnSp>
          <p:nvCxnSpPr>
            <p:cNvPr id="133" name="Straight Connector 132"/>
            <p:cNvCxnSpPr>
              <a:stCxn id="196" idx="1"/>
              <a:endCxn id="134" idx="5"/>
            </p:cNvCxnSpPr>
            <p:nvPr/>
          </p:nvCxnSpPr>
          <p:spPr>
            <a:xfrm flipV="1">
              <a:off x="5418906" y="3770414"/>
              <a:ext cx="57731" cy="1644320"/>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
          <p:nvSpPr>
            <p:cNvPr id="134" name="Oval 133"/>
            <p:cNvSpPr>
              <a:spLocks noChangeAspect="1"/>
            </p:cNvSpPr>
            <p:nvPr/>
          </p:nvSpPr>
          <p:spPr>
            <a:xfrm>
              <a:off x="5405285" y="3700121"/>
              <a:ext cx="83594" cy="82353"/>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cxnSp>
          <p:nvCxnSpPr>
            <p:cNvPr id="135" name="Straight Connector 134"/>
            <p:cNvCxnSpPr>
              <a:endCxn id="198" idx="5"/>
            </p:cNvCxnSpPr>
            <p:nvPr/>
          </p:nvCxnSpPr>
          <p:spPr>
            <a:xfrm flipH="1" flipV="1">
              <a:off x="5719124" y="3128476"/>
              <a:ext cx="1001362" cy="1225713"/>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a:endCxn id="206" idx="3"/>
            </p:cNvCxnSpPr>
            <p:nvPr/>
          </p:nvCxnSpPr>
          <p:spPr>
            <a:xfrm flipV="1">
              <a:off x="3663420" y="3651659"/>
              <a:ext cx="657550" cy="1361227"/>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
          <p:nvSpPr>
            <p:cNvPr id="137" name="Oval 136"/>
            <p:cNvSpPr>
              <a:spLocks noChangeAspect="1"/>
            </p:cNvSpPr>
            <p:nvPr/>
          </p:nvSpPr>
          <p:spPr>
            <a:xfrm>
              <a:off x="3478479" y="2781110"/>
              <a:ext cx="105329" cy="103765"/>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cxnSp>
          <p:nvCxnSpPr>
            <p:cNvPr id="138" name="Straight Connector 137"/>
            <p:cNvCxnSpPr>
              <a:stCxn id="200" idx="0"/>
              <a:endCxn id="137" idx="3"/>
            </p:cNvCxnSpPr>
            <p:nvPr/>
          </p:nvCxnSpPr>
          <p:spPr>
            <a:xfrm flipV="1">
              <a:off x="2191436" y="2869679"/>
              <a:ext cx="1302468" cy="572616"/>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a:stCxn id="202" idx="1"/>
              <a:endCxn id="201" idx="4"/>
            </p:cNvCxnSpPr>
            <p:nvPr/>
          </p:nvCxnSpPr>
          <p:spPr>
            <a:xfrm flipH="1" flipV="1">
              <a:off x="5539773" y="3148370"/>
              <a:ext cx="1500878" cy="1734112"/>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
          <p:nvSpPr>
            <p:cNvPr id="140" name="TextBox 123"/>
            <p:cNvSpPr txBox="1"/>
            <p:nvPr/>
          </p:nvSpPr>
          <p:spPr>
            <a:xfrm>
              <a:off x="6743208" y="3289254"/>
              <a:ext cx="1548788" cy="215444"/>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 Philadelphia</a:t>
              </a:r>
              <a:endParaRPr lang="en-US" dirty="0">
                <a:latin typeface="Calibri"/>
                <a:cs typeface="Segoe UI" panose="020B0502040204020203" pitchFamily="34" charset="0"/>
              </a:endParaRPr>
            </a:p>
          </p:txBody>
        </p:sp>
        <p:sp>
          <p:nvSpPr>
            <p:cNvPr id="141" name="Oval 140"/>
            <p:cNvSpPr>
              <a:spLocks noChangeAspect="1"/>
            </p:cNvSpPr>
            <p:nvPr/>
          </p:nvSpPr>
          <p:spPr>
            <a:xfrm>
              <a:off x="5751367" y="2608851"/>
              <a:ext cx="108672" cy="107059"/>
            </a:xfrm>
            <a:prstGeom prst="ellipse">
              <a:avLst/>
            </a:prstGeom>
            <a:solidFill>
              <a:schemeClr val="accent1"/>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cxnSp>
          <p:nvCxnSpPr>
            <p:cNvPr id="142" name="Straight Connector 141"/>
            <p:cNvCxnSpPr>
              <a:stCxn id="140" idx="1"/>
              <a:endCxn id="141" idx="5"/>
            </p:cNvCxnSpPr>
            <p:nvPr/>
          </p:nvCxnSpPr>
          <p:spPr>
            <a:xfrm flipH="1" flipV="1">
              <a:off x="5844124" y="2700232"/>
              <a:ext cx="899084" cy="696744"/>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44" idx="1"/>
              <a:endCxn id="203" idx="3"/>
            </p:cNvCxnSpPr>
            <p:nvPr/>
          </p:nvCxnSpPr>
          <p:spPr>
            <a:xfrm flipH="1" flipV="1">
              <a:off x="1408211" y="1971997"/>
              <a:ext cx="788858" cy="640064"/>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
          <p:nvSpPr>
            <p:cNvPr id="144" name="Oval 143"/>
            <p:cNvSpPr>
              <a:spLocks noChangeAspect="1"/>
            </p:cNvSpPr>
            <p:nvPr/>
          </p:nvSpPr>
          <p:spPr>
            <a:xfrm>
              <a:off x="2184827" y="2600001"/>
              <a:ext cx="83594" cy="8235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3C464A"/>
                </a:solidFill>
              </a:endParaRPr>
            </a:p>
          </p:txBody>
        </p:sp>
        <p:cxnSp>
          <p:nvCxnSpPr>
            <p:cNvPr id="145" name="Straight Connector 144"/>
            <p:cNvCxnSpPr>
              <a:stCxn id="147" idx="0"/>
              <a:endCxn id="212" idx="3"/>
            </p:cNvCxnSpPr>
            <p:nvPr/>
          </p:nvCxnSpPr>
          <p:spPr>
            <a:xfrm flipV="1">
              <a:off x="5022016" y="3558767"/>
              <a:ext cx="222715" cy="415120"/>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
          <p:nvSpPr>
            <p:cNvPr id="146" name="TextBox 123"/>
            <p:cNvSpPr txBox="1"/>
            <p:nvPr/>
          </p:nvSpPr>
          <p:spPr>
            <a:xfrm>
              <a:off x="5624629" y="4340965"/>
              <a:ext cx="2035336" cy="43088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  Richmond</a:t>
              </a:r>
              <a:endParaRPr lang="en-US" dirty="0">
                <a:latin typeface="Calibri"/>
                <a:cs typeface="Segoe UI" panose="020B0502040204020203" pitchFamily="34" charset="0"/>
              </a:endParaRPr>
            </a:p>
            <a:p>
              <a:r>
                <a:rPr lang="en-US" dirty="0" smtClean="0">
                  <a:latin typeface="Calibri"/>
                  <a:cs typeface="Segoe UI" panose="020B0502040204020203" pitchFamily="34" charset="0"/>
                </a:rPr>
                <a:t>  County</a:t>
              </a:r>
              <a:endParaRPr lang="en-US" dirty="0">
                <a:latin typeface="Calibri"/>
                <a:cs typeface="Segoe UI" panose="020B0502040204020203" pitchFamily="34" charset="0"/>
              </a:endParaRPr>
            </a:p>
          </p:txBody>
        </p:sp>
        <p:sp>
          <p:nvSpPr>
            <p:cNvPr id="147" name="TextBox 123"/>
            <p:cNvSpPr txBox="1"/>
            <p:nvPr/>
          </p:nvSpPr>
          <p:spPr>
            <a:xfrm>
              <a:off x="4419600" y="3973887"/>
              <a:ext cx="1204832" cy="430887"/>
            </a:xfrm>
            <a:prstGeom prst="rect">
              <a:avLst/>
            </a:prstGeom>
            <a:noFill/>
          </p:spPr>
          <p:txBody>
            <a:bodyPr wrap="square" lIns="0" tIns="0" rIns="0" bIns="0"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dirty="0" smtClean="0">
                  <a:latin typeface="Calibri"/>
                  <a:cs typeface="Segoe UI" panose="020B0502040204020203" pitchFamily="34" charset="0"/>
                </a:rPr>
                <a:t>  Dougherty </a:t>
              </a:r>
            </a:p>
            <a:p>
              <a:r>
                <a:rPr lang="en-US" dirty="0" smtClean="0">
                  <a:latin typeface="Calibri"/>
                  <a:cs typeface="Segoe UI" panose="020B0502040204020203" pitchFamily="34" charset="0"/>
                </a:rPr>
                <a:t>  County</a:t>
              </a:r>
              <a:endParaRPr lang="en-US" dirty="0">
                <a:latin typeface="Calibri"/>
                <a:cs typeface="Segoe UI" panose="020B0502040204020203" pitchFamily="34" charset="0"/>
              </a:endParaRPr>
            </a:p>
          </p:txBody>
        </p:sp>
        <p:cxnSp>
          <p:nvCxnSpPr>
            <p:cNvPr id="148" name="Straight Connector 147"/>
            <p:cNvCxnSpPr>
              <a:endCxn id="213" idx="5"/>
            </p:cNvCxnSpPr>
            <p:nvPr/>
          </p:nvCxnSpPr>
          <p:spPr>
            <a:xfrm flipH="1" flipV="1">
              <a:off x="5436224" y="3381676"/>
              <a:ext cx="585396" cy="959289"/>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grpSp>
      <p:cxnSp>
        <p:nvCxnSpPr>
          <p:cNvPr id="399" name="Straight Connector 398"/>
          <p:cNvCxnSpPr>
            <a:endCxn id="176" idx="1"/>
          </p:cNvCxnSpPr>
          <p:nvPr/>
        </p:nvCxnSpPr>
        <p:spPr>
          <a:xfrm flipV="1">
            <a:off x="3183694" y="3479188"/>
            <a:ext cx="747112" cy="791779"/>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flipH="1" flipV="1">
            <a:off x="2145643" y="2239732"/>
            <a:ext cx="382663" cy="31552"/>
          </a:xfrm>
          <a:prstGeom prst="line">
            <a:avLst/>
          </a:prstGeom>
          <a:ln w="19050" cap="rnd">
            <a:solidFill>
              <a:schemeClr val="accent1"/>
            </a:solidFill>
            <a:roun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44550"/>
            <a:ext cx="8688388" cy="5480050"/>
          </a:xfrm>
        </p:spPr>
        <p:txBody>
          <a:bodyPr>
            <a:noAutofit/>
          </a:bodyPr>
          <a:lstStyle/>
          <a:p>
            <a:pPr marL="342900" lvl="0" indent="-342900" fontAlgn="base">
              <a:buFont typeface="+mj-lt"/>
              <a:buAutoNum type="arabicPeriod"/>
            </a:pPr>
            <a:r>
              <a:rPr lang="en-US" dirty="0" smtClean="0">
                <a:latin typeface="Calibri" panose="020F0502020204030204" pitchFamily="34" charset="0"/>
              </a:rPr>
              <a:t>Communities of Practice</a:t>
            </a:r>
            <a:r>
              <a:rPr lang="en-US" b="0" dirty="0" smtClean="0">
                <a:latin typeface="Calibri" panose="020F0502020204030204" pitchFamily="34" charset="0"/>
              </a:rPr>
              <a:t>:  In-person sessions designed to:</a:t>
            </a:r>
            <a:endParaRPr lang="en-US" b="0" dirty="0">
              <a:latin typeface="Calibri" panose="020F0502020204030204" pitchFamily="34" charset="0"/>
            </a:endParaRPr>
          </a:p>
          <a:p>
            <a:pPr lvl="1" fontAlgn="base"/>
            <a:r>
              <a:rPr lang="en-US" dirty="0">
                <a:latin typeface="Calibri" panose="020F0502020204030204" pitchFamily="34" charset="0"/>
              </a:rPr>
              <a:t>Help each individual and the group make meaning of knowledge, skills, and practices;</a:t>
            </a:r>
          </a:p>
          <a:p>
            <a:pPr lvl="1" fontAlgn="base"/>
            <a:r>
              <a:rPr lang="en-US" dirty="0">
                <a:latin typeface="Calibri" panose="020F0502020204030204" pitchFamily="34" charset="0"/>
              </a:rPr>
              <a:t>Build collective capacity within the group and across the school and system; and</a:t>
            </a:r>
          </a:p>
          <a:p>
            <a:pPr lvl="1" fontAlgn="base"/>
            <a:r>
              <a:rPr lang="en-US" dirty="0">
                <a:latin typeface="Calibri" panose="020F0502020204030204" pitchFamily="34" charset="0"/>
              </a:rPr>
              <a:t>Create a safe space where failure is an opportunity to grow and gain greater proficiency</a:t>
            </a:r>
            <a:r>
              <a:rPr lang="en-US" dirty="0" smtClean="0">
                <a:latin typeface="Calibri" panose="020F0502020204030204" pitchFamily="34" charset="0"/>
              </a:rPr>
              <a:t>.</a:t>
            </a:r>
          </a:p>
          <a:p>
            <a:pPr marL="571500" lvl="1" indent="0" fontAlgn="base">
              <a:buNone/>
            </a:pPr>
            <a:endParaRPr lang="en-US" dirty="0">
              <a:latin typeface="Calibri" panose="020F0502020204030204" pitchFamily="34" charset="0"/>
            </a:endParaRPr>
          </a:p>
          <a:p>
            <a:pPr marL="342900" indent="-342900">
              <a:buFont typeface="+mj-lt"/>
              <a:buAutoNum type="arabicPeriod"/>
            </a:pPr>
            <a:r>
              <a:rPr lang="en-US" dirty="0" smtClean="0">
                <a:latin typeface="Calibri" panose="020F0502020204030204" pitchFamily="34" charset="0"/>
              </a:rPr>
              <a:t>Leadership Walks: </a:t>
            </a:r>
            <a:r>
              <a:rPr lang="en-US" b="0" dirty="0">
                <a:latin typeface="Calibri" panose="020F0502020204030204" pitchFamily="34" charset="0"/>
              </a:rPr>
              <a:t> </a:t>
            </a:r>
            <a:r>
              <a:rPr lang="en-US" b="0" dirty="0" smtClean="0">
                <a:latin typeface="Calibri" panose="020F0502020204030204" pitchFamily="34" charset="0"/>
              </a:rPr>
              <a:t>To </a:t>
            </a:r>
            <a:r>
              <a:rPr lang="en-US" b="0" dirty="0">
                <a:latin typeface="Calibri" panose="020F0502020204030204" pitchFamily="34" charset="0"/>
              </a:rPr>
              <a:t>build a common definition of effective leadership, collect evidence of practice, and calibrate assessments of school performance, we structure common </a:t>
            </a:r>
            <a:r>
              <a:rPr lang="en-US" b="0" dirty="0" smtClean="0">
                <a:latin typeface="Calibri" panose="020F0502020204030204" pitchFamily="34" charset="0"/>
              </a:rPr>
              <a:t>leadership walks.</a:t>
            </a:r>
          </a:p>
          <a:p>
            <a:pPr marL="342900" indent="-342900">
              <a:buFont typeface="+mj-lt"/>
              <a:buAutoNum type="arabicPeriod"/>
            </a:pPr>
            <a:endParaRPr lang="en-US" b="0" dirty="0" smtClean="0">
              <a:latin typeface="Calibri" panose="020F0502020204030204" pitchFamily="34" charset="0"/>
            </a:endParaRPr>
          </a:p>
          <a:p>
            <a:pPr marL="342900" indent="-342900">
              <a:buFont typeface="+mj-lt"/>
              <a:buAutoNum type="arabicPeriod"/>
            </a:pPr>
            <a:r>
              <a:rPr lang="en-US" dirty="0" smtClean="0">
                <a:latin typeface="Calibri" panose="020F0502020204030204" pitchFamily="34" charset="0"/>
              </a:rPr>
              <a:t>Coaching</a:t>
            </a:r>
            <a:r>
              <a:rPr lang="en-US" b="0" dirty="0" smtClean="0">
                <a:latin typeface="Calibri" panose="020F0502020204030204" pitchFamily="34" charset="0"/>
              </a:rPr>
              <a:t>: Face-to-face or virtual </a:t>
            </a:r>
            <a:endParaRPr lang="en-US" b="0" dirty="0">
              <a:latin typeface="Calibri" panose="020F0502020204030204" pitchFamily="34" charset="0"/>
            </a:endParaRPr>
          </a:p>
        </p:txBody>
      </p:sp>
      <p:sp>
        <p:nvSpPr>
          <p:cNvPr id="3" name="Title 2"/>
          <p:cNvSpPr>
            <a:spLocks noGrp="1"/>
          </p:cNvSpPr>
          <p:nvPr>
            <p:ph type="title"/>
          </p:nvPr>
        </p:nvSpPr>
        <p:spPr/>
        <p:txBody>
          <a:bodyPr>
            <a:noAutofit/>
          </a:bodyPr>
          <a:lstStyle/>
          <a:p>
            <a:r>
              <a:rPr lang="en-US" sz="2400" dirty="0" smtClean="0"/>
              <a:t>Components</a:t>
            </a:r>
            <a:endParaRPr lang="en-US" sz="2400" dirty="0"/>
          </a:p>
        </p:txBody>
      </p:sp>
    </p:spTree>
    <p:extLst>
      <p:ext uri="{BB962C8B-B14F-4D97-AF65-F5344CB8AC3E}">
        <p14:creationId xmlns:p14="http://schemas.microsoft.com/office/powerpoint/2010/main" val="1498241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1" y="990600"/>
            <a:ext cx="8534400" cy="4419600"/>
          </a:xfrm>
        </p:spPr>
        <p:txBody>
          <a:bodyPr/>
          <a:lstStyle/>
          <a:p>
            <a:r>
              <a:rPr lang="en-US" dirty="0" smtClean="0"/>
              <a:t>Working with a hub of small, rural districts from across the state of Texas.  </a:t>
            </a:r>
          </a:p>
          <a:p>
            <a:endParaRPr lang="en-US" dirty="0"/>
          </a:p>
          <a:p>
            <a:r>
              <a:rPr lang="en-US" dirty="0" smtClean="0"/>
              <a:t>Designed a custom engagement with a scope and sequence aligned across roles.</a:t>
            </a:r>
          </a:p>
          <a:p>
            <a:endParaRPr lang="en-US" dirty="0"/>
          </a:p>
          <a:p>
            <a:r>
              <a:rPr lang="en-US" dirty="0" smtClean="0"/>
              <a:t>Community of Practice:  </a:t>
            </a:r>
          </a:p>
          <a:p>
            <a:pPr lvl="1"/>
            <a:r>
              <a:rPr lang="en-US" dirty="0" smtClean="0"/>
              <a:t>AM session:  Principal Supervisors, Principals and Coaches together</a:t>
            </a:r>
            <a:endParaRPr lang="en-US" dirty="0"/>
          </a:p>
          <a:p>
            <a:pPr lvl="1"/>
            <a:r>
              <a:rPr lang="en-US" dirty="0" smtClean="0"/>
              <a:t>PM session:  Role-alike smaller groups go deep with content from morning</a:t>
            </a:r>
          </a:p>
          <a:p>
            <a:pPr lvl="1"/>
            <a:r>
              <a:rPr lang="en-US" dirty="0" smtClean="0"/>
              <a:t>Close out: Participants return to the whole group setting to reflect on how they can collectively apply the day’s learning across their districts</a:t>
            </a:r>
          </a:p>
          <a:p>
            <a:endParaRPr lang="en-US" dirty="0"/>
          </a:p>
          <a:p>
            <a:r>
              <a:rPr lang="en-US" dirty="0" smtClean="0"/>
              <a:t>Leadership Walks with Principal Supervisors and Principals embed learning in schools</a:t>
            </a:r>
          </a:p>
          <a:p>
            <a:endParaRPr lang="en-US" dirty="0"/>
          </a:p>
          <a:p>
            <a:r>
              <a:rPr lang="en-US" dirty="0" smtClean="0"/>
              <a:t>Coaching by role-alike coaches provides participants with individual support</a:t>
            </a:r>
          </a:p>
          <a:p>
            <a:endParaRPr lang="en-US" dirty="0"/>
          </a:p>
          <a:p>
            <a:endParaRPr lang="en-US" dirty="0" smtClean="0"/>
          </a:p>
        </p:txBody>
      </p:sp>
      <p:sp>
        <p:nvSpPr>
          <p:cNvPr id="3" name="Title 2"/>
          <p:cNvSpPr>
            <a:spLocks noGrp="1"/>
          </p:cNvSpPr>
          <p:nvPr>
            <p:ph type="title"/>
          </p:nvPr>
        </p:nvSpPr>
        <p:spPr/>
        <p:txBody>
          <a:bodyPr/>
          <a:lstStyle/>
          <a:p>
            <a:r>
              <a:rPr lang="en-US" dirty="0" smtClean="0"/>
              <a:t>SPOTLIGHT on PARTNERSHIP:  Texas Education Agency (TEA)	</a:t>
            </a:r>
            <a:endParaRPr lang="en-US" dirty="0"/>
          </a:p>
        </p:txBody>
      </p:sp>
    </p:spTree>
    <p:extLst>
      <p:ext uri="{BB962C8B-B14F-4D97-AF65-F5344CB8AC3E}">
        <p14:creationId xmlns:p14="http://schemas.microsoft.com/office/powerpoint/2010/main" val="1359477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13341" y="1327150"/>
            <a:ext cx="8517319" cy="3854450"/>
          </a:xfrm>
        </p:spPr>
        <p:txBody>
          <a:bodyPr/>
          <a:lstStyle/>
          <a:p>
            <a:r>
              <a:rPr lang="en-US" dirty="0"/>
              <a:t>Positive Feedback – Appreciation for</a:t>
            </a:r>
            <a:r>
              <a:rPr lang="en-US" dirty="0" smtClean="0"/>
              <a:t>:</a:t>
            </a:r>
          </a:p>
          <a:p>
            <a:endParaRPr lang="en-US" dirty="0"/>
          </a:p>
          <a:p>
            <a:pPr marL="514350" lvl="0" indent="-285750">
              <a:buFont typeface="Arial" panose="020B0604020202020204" pitchFamily="34" charset="0"/>
              <a:buChar char="•"/>
            </a:pPr>
            <a:r>
              <a:rPr lang="en-US" b="0" dirty="0"/>
              <a:t>Spending time as equals to improve our schools</a:t>
            </a:r>
          </a:p>
          <a:p>
            <a:pPr marL="514350" lvl="0" indent="-285750">
              <a:buFont typeface="Arial" panose="020B0604020202020204" pitchFamily="34" charset="0"/>
              <a:buChar char="•"/>
            </a:pPr>
            <a:r>
              <a:rPr lang="en-US" b="0" dirty="0"/>
              <a:t>The TLF and understanding our school action steps</a:t>
            </a:r>
          </a:p>
          <a:p>
            <a:pPr marL="514350" lvl="0" indent="-285750">
              <a:buFont typeface="Arial" panose="020B0604020202020204" pitchFamily="34" charset="0"/>
              <a:buChar char="•"/>
            </a:pPr>
            <a:r>
              <a:rPr lang="en-US" b="0" dirty="0"/>
              <a:t>Identifying district priorities and the reflective conversations that supported arriving at </a:t>
            </a:r>
            <a:r>
              <a:rPr lang="en-US" b="0" dirty="0" smtClean="0"/>
              <a:t>them</a:t>
            </a:r>
          </a:p>
          <a:p>
            <a:pPr marL="514350" lvl="0" indent="-285750">
              <a:buFont typeface="Arial" panose="020B0604020202020204" pitchFamily="34" charset="0"/>
              <a:buChar char="•"/>
            </a:pPr>
            <a:endParaRPr lang="en-US" b="0" dirty="0"/>
          </a:p>
          <a:p>
            <a:r>
              <a:rPr lang="en-US" dirty="0" smtClean="0"/>
              <a:t>Next Steps:</a:t>
            </a:r>
          </a:p>
          <a:p>
            <a:pPr marL="514350" indent="-285750">
              <a:buFont typeface="Arial" panose="020B0604020202020204" pitchFamily="34" charset="0"/>
              <a:buChar char="•"/>
            </a:pPr>
            <a:r>
              <a:rPr lang="en-US" b="0" dirty="0" smtClean="0"/>
              <a:t>Continued partnership with TEA</a:t>
            </a:r>
          </a:p>
          <a:p>
            <a:pPr marL="514350" indent="-285750">
              <a:buFont typeface="Arial" panose="020B0604020202020204" pitchFamily="34" charset="0"/>
              <a:buChar char="•"/>
            </a:pPr>
            <a:r>
              <a:rPr lang="en-US" b="0" dirty="0" smtClean="0"/>
              <a:t>Expansion over state for all schools identified as “turnaround” using the TLF as the anchor tool for transformation</a:t>
            </a:r>
            <a:endParaRPr lang="en-US" b="0" dirty="0"/>
          </a:p>
        </p:txBody>
      </p:sp>
      <p:sp>
        <p:nvSpPr>
          <p:cNvPr id="3" name="Title 2"/>
          <p:cNvSpPr>
            <a:spLocks noGrp="1"/>
          </p:cNvSpPr>
          <p:nvPr>
            <p:ph type="title"/>
          </p:nvPr>
        </p:nvSpPr>
        <p:spPr/>
        <p:txBody>
          <a:bodyPr/>
          <a:lstStyle/>
          <a:p>
            <a:r>
              <a:rPr lang="en-US" dirty="0" smtClean="0"/>
              <a:t>TEA Feedback</a:t>
            </a:r>
            <a:endParaRPr lang="en-US" dirty="0"/>
          </a:p>
        </p:txBody>
      </p:sp>
    </p:spTree>
    <p:extLst>
      <p:ext uri="{BB962C8B-B14F-4D97-AF65-F5344CB8AC3E}">
        <p14:creationId xmlns:p14="http://schemas.microsoft.com/office/powerpoint/2010/main" val="330917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11750" y="0"/>
            <a:ext cx="7688400" cy="713700"/>
          </a:xfrm>
          <a:prstGeom prst="rect">
            <a:avLst/>
          </a:prstGeom>
          <a:noFill/>
          <a:ln>
            <a:noFill/>
          </a:ln>
        </p:spPr>
        <p:txBody>
          <a:bodyPr wrap="square" lIns="0"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2200" b="1" i="0" u="none" strike="noStrike" cap="none">
                <a:solidFill>
                  <a:schemeClr val="dk1"/>
                </a:solidFill>
                <a:latin typeface="Calibri"/>
                <a:ea typeface="Calibri"/>
                <a:cs typeface="Calibri"/>
                <a:sym typeface="Calibri"/>
              </a:rPr>
              <a:t>The job of school leaders is more demanding than ever, but half of principals lack access to quality training.</a:t>
            </a:r>
            <a:endParaRPr/>
          </a:p>
        </p:txBody>
      </p:sp>
      <p:sp>
        <p:nvSpPr>
          <p:cNvPr id="378" name="Shape 378"/>
          <p:cNvSpPr txBox="1">
            <a:spLocks noGrp="1"/>
          </p:cNvSpPr>
          <p:nvPr>
            <p:ph type="body" idx="4294967295"/>
          </p:nvPr>
        </p:nvSpPr>
        <p:spPr>
          <a:xfrm>
            <a:off x="1676400" y="1066800"/>
            <a:ext cx="1981200" cy="4175125"/>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accent5"/>
              </a:buClr>
              <a:buSzPts val="1800"/>
              <a:buFont typeface="Arial"/>
              <a:buNone/>
            </a:pPr>
            <a:r>
              <a:rPr lang="en-US" sz="1800" b="1" i="0" u="none" strike="noStrike" cap="none" dirty="0">
                <a:solidFill>
                  <a:schemeClr val="accent5"/>
                </a:solidFill>
                <a:latin typeface="Calibri"/>
                <a:ea typeface="Calibri"/>
                <a:cs typeface="Calibri"/>
                <a:sym typeface="Calibri"/>
              </a:rPr>
              <a:t>75%</a:t>
            </a:r>
            <a:r>
              <a:rPr lang="en-US" sz="1800" b="0" i="0" u="none" strike="noStrike" cap="none" dirty="0">
                <a:solidFill>
                  <a:schemeClr val="dk1"/>
                </a:solidFill>
                <a:latin typeface="Calibri"/>
                <a:ea typeface="Calibri"/>
                <a:cs typeface="Calibri"/>
                <a:sym typeface="Calibri"/>
              </a:rPr>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of principals say the job is becoming more complex</a:t>
            </a:r>
            <a:endParaRPr dirty="0"/>
          </a:p>
          <a:p>
            <a:pPr marL="285750" marR="0" lvl="0" indent="-285750" algn="l" rtl="0">
              <a:lnSpc>
                <a:spcPct val="115000"/>
              </a:lnSpc>
              <a:spcBef>
                <a:spcPts val="120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accent5"/>
              </a:buClr>
              <a:buSzPts val="1800"/>
              <a:buFont typeface="Arial"/>
              <a:buNone/>
            </a:pPr>
            <a:r>
              <a:rPr lang="en-US" sz="1800" b="1" i="0" u="none" strike="noStrike" cap="none" dirty="0">
                <a:solidFill>
                  <a:schemeClr val="accent5"/>
                </a:solidFill>
                <a:latin typeface="Calibri"/>
                <a:ea typeface="Calibri"/>
                <a:cs typeface="Calibri"/>
                <a:sym typeface="Calibri"/>
              </a:rPr>
              <a:t>50%</a:t>
            </a:r>
            <a:r>
              <a:rPr lang="en-US" sz="1800" b="0" i="0" u="none" strike="noStrike" cap="none" dirty="0">
                <a:solidFill>
                  <a:schemeClr val="dk1"/>
                </a:solidFill>
                <a:latin typeface="Calibri"/>
                <a:ea typeface="Calibri"/>
                <a:cs typeface="Calibri"/>
                <a:sym typeface="Calibri"/>
              </a:rPr>
              <a:t/>
            </a:r>
            <a:br>
              <a:rPr lang="en-US" sz="1800" b="0" i="0" u="none" strike="noStrike" cap="none" dirty="0">
                <a:solidFill>
                  <a:schemeClr val="dk1"/>
                </a:solidFill>
                <a:latin typeface="Calibri"/>
                <a:ea typeface="Calibri"/>
                <a:cs typeface="Calibri"/>
                <a:sym typeface="Calibri"/>
              </a:rPr>
            </a:br>
            <a:r>
              <a:rPr lang="en-US" sz="1800" b="0" i="0" u="none" strike="noStrike" cap="none" dirty="0">
                <a:solidFill>
                  <a:schemeClr val="dk1"/>
                </a:solidFill>
                <a:latin typeface="Calibri"/>
                <a:ea typeface="Calibri"/>
                <a:cs typeface="Calibri"/>
                <a:sym typeface="Calibri"/>
              </a:rPr>
              <a:t>of principals report that they lack access to quality training</a:t>
            </a:r>
            <a:endParaRPr dirty="0"/>
          </a:p>
          <a:p>
            <a:pPr marL="342900" marR="0" lvl="0" indent="-342900" algn="l" rtl="0">
              <a:lnSpc>
                <a:spcPct val="115000"/>
              </a:lnSpc>
              <a:spcBef>
                <a:spcPts val="1200"/>
              </a:spcBef>
              <a:spcAft>
                <a:spcPts val="0"/>
              </a:spcAft>
              <a:buClr>
                <a:schemeClr val="dk1"/>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379" name="Shape 379"/>
          <p:cNvPicPr preferRelativeResize="0"/>
          <p:nvPr/>
        </p:nvPicPr>
        <p:blipFill rotWithShape="1">
          <a:blip r:embed="rId3">
            <a:alphaModFix/>
          </a:blip>
          <a:srcRect/>
          <a:stretch/>
        </p:blipFill>
        <p:spPr>
          <a:xfrm>
            <a:off x="323117" y="1226025"/>
            <a:ext cx="1097400" cy="1097400"/>
          </a:xfrm>
          <a:prstGeom prst="rect">
            <a:avLst/>
          </a:prstGeom>
          <a:noFill/>
          <a:ln>
            <a:noFill/>
          </a:ln>
        </p:spPr>
      </p:pic>
      <p:sp>
        <p:nvSpPr>
          <p:cNvPr id="380" name="Shape 380"/>
          <p:cNvSpPr/>
          <p:nvPr/>
        </p:nvSpPr>
        <p:spPr>
          <a:xfrm>
            <a:off x="311744" y="3474721"/>
            <a:ext cx="1097279" cy="1097279"/>
          </a:xfrm>
          <a:prstGeom prst="rect">
            <a:avLst/>
          </a:prstGeom>
          <a:noFill/>
          <a:ln>
            <a:noFill/>
          </a:ln>
        </p:spPr>
      </p:sp>
      <p:sp>
        <p:nvSpPr>
          <p:cNvPr id="381" name="Shape 381"/>
          <p:cNvSpPr/>
          <p:nvPr/>
        </p:nvSpPr>
        <p:spPr>
          <a:xfrm>
            <a:off x="4419600" y="1066800"/>
            <a:ext cx="4400400" cy="45864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A5535D"/>
              </a:buClr>
              <a:buSzPts val="1800"/>
              <a:buFont typeface="Calibri"/>
              <a:buNone/>
            </a:pPr>
            <a:r>
              <a:rPr lang="en-US" sz="1800" b="1" i="0" u="none" strike="noStrike" cap="none" dirty="0" smtClean="0">
                <a:solidFill>
                  <a:srgbClr val="A5535D"/>
                </a:solidFill>
                <a:latin typeface="Calibri"/>
                <a:ea typeface="Calibri"/>
                <a:cs typeface="Calibri"/>
                <a:sym typeface="Calibri"/>
              </a:rPr>
              <a:t>PRINCIPAL </a:t>
            </a:r>
            <a:r>
              <a:rPr lang="en-US" sz="1800" b="1" i="0" u="none" strike="noStrike" cap="none" dirty="0">
                <a:solidFill>
                  <a:srgbClr val="A5535D"/>
                </a:solidFill>
                <a:latin typeface="Calibri"/>
                <a:ea typeface="Calibri"/>
                <a:cs typeface="Calibri"/>
                <a:sym typeface="Calibri"/>
              </a:rPr>
              <a:t>INSTITUTE &amp; PRINCIPAL SUPERVISORS </a:t>
            </a:r>
            <a:r>
              <a:rPr lang="en-US" sz="1800" b="1" i="0" u="none" strike="noStrike" cap="none" dirty="0" smtClean="0">
                <a:solidFill>
                  <a:srgbClr val="A5535D"/>
                </a:solidFill>
                <a:latin typeface="Calibri"/>
                <a:ea typeface="Calibri"/>
                <a:cs typeface="Calibri"/>
                <a:sym typeface="Calibri"/>
              </a:rPr>
              <a:t>EMBED </a:t>
            </a:r>
            <a:r>
              <a:rPr lang="en-US" sz="1800" b="1" i="0" u="none" strike="noStrike" cap="none" dirty="0">
                <a:solidFill>
                  <a:srgbClr val="A5535D"/>
                </a:solidFill>
                <a:latin typeface="Calibri"/>
                <a:ea typeface="Calibri"/>
                <a:cs typeface="Calibri"/>
                <a:sym typeface="Calibri"/>
              </a:rPr>
              <a:t>NEW LEADERS’ TRAINING IN LOCAL PROFESSIONAL DEVELOPMENT </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Each program </a:t>
            </a:r>
            <a:r>
              <a:rPr lang="en-US" sz="1800" b="1" i="0" u="none" strike="noStrike" cap="none" dirty="0">
                <a:solidFill>
                  <a:srgbClr val="000000"/>
                </a:solidFill>
                <a:latin typeface="Calibri"/>
                <a:ea typeface="Calibri"/>
                <a:cs typeface="Calibri"/>
                <a:sym typeface="Calibri"/>
              </a:rPr>
              <a:t>reshapes professional development </a:t>
            </a:r>
            <a:r>
              <a:rPr lang="en-US" sz="1800" b="0" i="0" u="none" strike="noStrike" cap="none" dirty="0">
                <a:solidFill>
                  <a:srgbClr val="000000"/>
                </a:solidFill>
                <a:latin typeface="Calibri"/>
                <a:ea typeface="Calibri"/>
                <a:cs typeface="Calibri"/>
                <a:sym typeface="Calibri"/>
              </a:rPr>
              <a:t>for school leaders using New Leaders’ proven content.</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a:solidFill>
                  <a:srgbClr val="000000"/>
                </a:solidFill>
                <a:latin typeface="Calibri"/>
                <a:ea typeface="Calibri"/>
                <a:cs typeface="Calibri"/>
                <a:sym typeface="Calibri"/>
              </a:rPr>
              <a:t>New Leaders works closely with partners to</a:t>
            </a:r>
            <a:r>
              <a:rPr lang="en-US" sz="1800" b="1" i="0" u="none" strike="noStrike" cap="none" dirty="0">
                <a:solidFill>
                  <a:srgbClr val="000000"/>
                </a:solidFill>
                <a:latin typeface="Calibri"/>
                <a:ea typeface="Calibri"/>
                <a:cs typeface="Calibri"/>
                <a:sym typeface="Calibri"/>
              </a:rPr>
              <a:t> analyze local needs</a:t>
            </a:r>
            <a:r>
              <a:rPr lang="en-US" sz="1800" b="0" i="0" u="none" strike="noStrike" cap="none" dirty="0">
                <a:solidFill>
                  <a:srgbClr val="000000"/>
                </a:solidFill>
                <a:latin typeface="Calibri"/>
                <a:ea typeface="Calibri"/>
                <a:cs typeface="Calibri"/>
                <a:sym typeface="Calibri"/>
              </a:rPr>
              <a:t> and design a </a:t>
            </a:r>
            <a:r>
              <a:rPr lang="en-US" sz="1800" b="1" i="0" u="none" strike="noStrike" cap="none" dirty="0">
                <a:solidFill>
                  <a:srgbClr val="000000"/>
                </a:solidFill>
                <a:latin typeface="Calibri"/>
                <a:ea typeface="Calibri"/>
                <a:cs typeface="Calibri"/>
                <a:sym typeface="Calibri"/>
              </a:rPr>
              <a:t>coherent course of study </a:t>
            </a:r>
            <a:r>
              <a:rPr lang="en-US" sz="1800" b="0" i="0" u="none" strike="noStrike" cap="none" dirty="0">
                <a:solidFill>
                  <a:srgbClr val="000000"/>
                </a:solidFill>
                <a:latin typeface="Calibri"/>
                <a:ea typeface="Calibri"/>
                <a:cs typeface="Calibri"/>
                <a:sym typeface="Calibri"/>
              </a:rPr>
              <a:t>to address them.</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dirty="0" smtClean="0">
                <a:solidFill>
                  <a:srgbClr val="000000"/>
                </a:solidFill>
                <a:latin typeface="Calibri"/>
                <a:ea typeface="Calibri"/>
                <a:cs typeface="Calibri"/>
                <a:sym typeface="Calibri"/>
              </a:rPr>
              <a:t>System- </a:t>
            </a:r>
            <a:r>
              <a:rPr lang="en-US" sz="1800" b="0" i="0" u="none" strike="noStrike" cap="none" dirty="0">
                <a:solidFill>
                  <a:srgbClr val="000000"/>
                </a:solidFill>
                <a:latin typeface="Calibri"/>
                <a:ea typeface="Calibri"/>
                <a:cs typeface="Calibri"/>
                <a:sym typeface="Calibri"/>
              </a:rPr>
              <a:t>and </a:t>
            </a:r>
            <a:r>
              <a:rPr lang="en-US" sz="1800" dirty="0" smtClean="0">
                <a:latin typeface="Calibri"/>
                <a:ea typeface="Calibri"/>
                <a:cs typeface="Calibri"/>
                <a:sym typeface="Calibri"/>
              </a:rPr>
              <a:t>s</a:t>
            </a:r>
            <a:r>
              <a:rPr lang="en-US" sz="1800" b="0" i="0" u="none" strike="noStrike" cap="none" dirty="0" smtClean="0">
                <a:solidFill>
                  <a:srgbClr val="000000"/>
                </a:solidFill>
                <a:latin typeface="Calibri"/>
                <a:ea typeface="Calibri"/>
                <a:cs typeface="Calibri"/>
                <a:sym typeface="Calibri"/>
              </a:rPr>
              <a:t>chool-level </a:t>
            </a:r>
            <a:r>
              <a:rPr lang="en-US" sz="1800" b="0" i="0" u="none" strike="noStrike" cap="none" dirty="0">
                <a:solidFill>
                  <a:srgbClr val="000000"/>
                </a:solidFill>
                <a:latin typeface="Calibri"/>
                <a:ea typeface="Calibri"/>
                <a:cs typeface="Calibri"/>
                <a:sym typeface="Calibri"/>
              </a:rPr>
              <a:t>leaders get </a:t>
            </a:r>
            <a:r>
              <a:rPr lang="en-US" sz="1800" b="1" i="0" u="none" strike="noStrike" cap="none" dirty="0">
                <a:solidFill>
                  <a:srgbClr val="000000"/>
                </a:solidFill>
                <a:latin typeface="Calibri"/>
                <a:ea typeface="Calibri"/>
                <a:cs typeface="Calibri"/>
                <a:sym typeface="Calibri"/>
              </a:rPr>
              <a:t>targeted support </a:t>
            </a:r>
            <a:r>
              <a:rPr lang="en-US" sz="1800" b="0" i="0" u="none" strike="noStrike" cap="none" dirty="0">
                <a:solidFill>
                  <a:srgbClr val="000000"/>
                </a:solidFill>
                <a:latin typeface="Calibri"/>
                <a:ea typeface="Calibri"/>
                <a:cs typeface="Calibri"/>
                <a:sym typeface="Calibri"/>
              </a:rPr>
              <a:t>as they master practices needed to tackle </a:t>
            </a:r>
            <a:r>
              <a:rPr lang="en-US" sz="1800" b="1" i="0" u="none" strike="noStrike" cap="none" dirty="0">
                <a:solidFill>
                  <a:srgbClr val="000000"/>
                </a:solidFill>
                <a:latin typeface="Calibri"/>
                <a:ea typeface="Calibri"/>
                <a:cs typeface="Calibri"/>
                <a:sym typeface="Calibri"/>
              </a:rPr>
              <a:t>real challenges</a:t>
            </a:r>
            <a:r>
              <a:rPr lang="en-US" sz="1800" b="0" i="0" u="none" strike="noStrike" cap="none" dirty="0">
                <a:solidFill>
                  <a:srgbClr val="000000"/>
                </a:solidFill>
                <a:latin typeface="Calibri"/>
                <a:ea typeface="Calibri"/>
                <a:cs typeface="Calibri"/>
                <a:sym typeface="Calibri"/>
              </a:rPr>
              <a:t> in their schools. </a:t>
            </a:r>
            <a:endParaRPr dirty="0"/>
          </a:p>
        </p:txBody>
      </p:sp>
      <p:sp>
        <p:nvSpPr>
          <p:cNvPr id="382" name="Shape 382"/>
          <p:cNvSpPr/>
          <p:nvPr/>
        </p:nvSpPr>
        <p:spPr>
          <a:xfrm>
            <a:off x="1053124" y="6248400"/>
            <a:ext cx="7231467" cy="50783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700"/>
              <a:buFont typeface="Arial"/>
              <a:buNone/>
            </a:pPr>
            <a:r>
              <a:rPr lang="en-US" sz="2700" b="1" i="0" u="none" strike="noStrike" cap="none">
                <a:solidFill>
                  <a:srgbClr val="FFFFFF"/>
                </a:solidFill>
                <a:latin typeface="Arial"/>
                <a:ea typeface="Arial"/>
                <a:cs typeface="Arial"/>
                <a:sym typeface="Arial"/>
              </a:rPr>
              <a:t>Principals and Aspiring Principals Institute</a:t>
            </a:r>
            <a:endParaRPr/>
          </a:p>
        </p:txBody>
      </p:sp>
      <p:sp>
        <p:nvSpPr>
          <p:cNvPr id="383" name="Shape 383"/>
          <p:cNvSpPr txBox="1"/>
          <p:nvPr/>
        </p:nvSpPr>
        <p:spPr>
          <a:xfrm>
            <a:off x="376050" y="5781625"/>
            <a:ext cx="8391900" cy="8574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500" b="1" i="0" u="none" strike="noStrike" cap="none" dirty="0">
                <a:solidFill>
                  <a:schemeClr val="dk1"/>
                </a:solidFill>
                <a:latin typeface="Calibri" panose="020F0502020204030204" pitchFamily="34" charset="0"/>
                <a:sym typeface="Arial"/>
              </a:rPr>
              <a:t>Source: </a:t>
            </a:r>
            <a:r>
              <a:rPr lang="en-US" sz="1500" b="0" i="0" u="none" strike="noStrike" cap="none" dirty="0" err="1">
                <a:solidFill>
                  <a:schemeClr val="dk1"/>
                </a:solidFill>
                <a:latin typeface="Calibri" panose="020F0502020204030204" pitchFamily="34" charset="0"/>
                <a:sym typeface="Arial"/>
              </a:rPr>
              <a:t>Farkas</a:t>
            </a:r>
            <a:r>
              <a:rPr lang="en-US" sz="1500" b="0" i="0" u="none" strike="noStrike" cap="none" dirty="0">
                <a:solidFill>
                  <a:schemeClr val="dk1"/>
                </a:solidFill>
                <a:latin typeface="Calibri" panose="020F0502020204030204" pitchFamily="34" charset="0"/>
                <a:sym typeface="Arial"/>
              </a:rPr>
              <a:t>, S., et al. (2003) </a:t>
            </a:r>
            <a:r>
              <a:rPr lang="en-US" sz="1500" b="0" i="1" u="sng" strike="noStrike" cap="none" dirty="0">
                <a:solidFill>
                  <a:schemeClr val="hlink"/>
                </a:solidFill>
                <a:latin typeface="Calibri" panose="020F0502020204030204" pitchFamily="34" charset="0"/>
                <a:sym typeface="Arial"/>
                <a:hlinkClick r:id="rId4"/>
              </a:rPr>
              <a:t>Rolling up Their Sleeves: Superintendents and Principals Talk about What’s Needed to Fix Public Schools</a:t>
            </a:r>
            <a:r>
              <a:rPr lang="en-US" sz="1500" b="0" i="0" u="none" strike="noStrike" cap="none" dirty="0">
                <a:solidFill>
                  <a:schemeClr val="dk1"/>
                </a:solidFill>
                <a:latin typeface="Calibri" panose="020F0502020204030204" pitchFamily="34" charset="0"/>
                <a:sym typeface="Arial"/>
              </a:rPr>
              <a:t>. New York: Public Agenda</a:t>
            </a:r>
            <a:endParaRP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 y="228599"/>
            <a:ext cx="8660588" cy="6422595"/>
          </a:xfrm>
          <a:prstGeom prst="rect">
            <a:avLst/>
          </a:prstGeom>
        </p:spPr>
      </p:pic>
      <p:sp>
        <p:nvSpPr>
          <p:cNvPr id="11" name="Rectangle 10">
            <a:hlinkClick r:id="rId4"/>
          </p:cNvPr>
          <p:cNvSpPr/>
          <p:nvPr/>
        </p:nvSpPr>
        <p:spPr>
          <a:xfrm>
            <a:off x="647700" y="1816290"/>
            <a:ext cx="7848600" cy="289560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latin typeface="Arial" panose="020B0604020202020204" pitchFamily="34" charset="0"/>
            </a:endParaRPr>
          </a:p>
        </p:txBody>
      </p:sp>
      <p:sp>
        <p:nvSpPr>
          <p:cNvPr id="7" name="Rectangle 6">
            <a:hlinkClick r:id="rId4"/>
          </p:cNvPr>
          <p:cNvSpPr/>
          <p:nvPr/>
        </p:nvSpPr>
        <p:spPr>
          <a:xfrm>
            <a:off x="914400" y="2360742"/>
            <a:ext cx="2057400" cy="2185214"/>
          </a:xfrm>
          <a:prstGeom prst="rect">
            <a:avLst/>
          </a:prstGeom>
        </p:spPr>
        <p:txBody>
          <a:bodyPr wrap="square">
            <a:spAutoFit/>
          </a:bodyPr>
          <a:lstStyle/>
          <a:p>
            <a:pPr algn="l">
              <a:defRPr/>
            </a:pPr>
            <a:r>
              <a:rPr lang="en-US" sz="2400" b="1" dirty="0" smtClean="0">
                <a:solidFill>
                  <a:schemeClr val="accent1"/>
                </a:solidFill>
                <a:latin typeface="Calibri" panose="020F0502020204030204" pitchFamily="34" charset="0"/>
                <a:ea typeface="ＭＳ Ｐゴシック" charset="-128"/>
              </a:rPr>
              <a:t>THE LEADERSHIP GAP</a:t>
            </a:r>
          </a:p>
          <a:p>
            <a:pPr marL="6350" algn="l">
              <a:defRPr/>
            </a:pPr>
            <a:r>
              <a:rPr lang="en-US" sz="1600" b="1" dirty="0">
                <a:solidFill>
                  <a:srgbClr val="555457"/>
                </a:solidFill>
                <a:latin typeface="Calibri" panose="020F0502020204030204" pitchFamily="34" charset="0"/>
                <a:ea typeface="ＭＳ Ｐゴシック" charset="-128"/>
              </a:rPr>
              <a:t>There </a:t>
            </a:r>
            <a:r>
              <a:rPr lang="en-US" sz="1600" b="1" dirty="0" smtClean="0">
                <a:solidFill>
                  <a:srgbClr val="555457"/>
                </a:solidFill>
                <a:latin typeface="Calibri" panose="020F0502020204030204" pitchFamily="34" charset="0"/>
                <a:ea typeface="ＭＳ Ｐゴシック" charset="-128"/>
              </a:rPr>
              <a:t>is </a:t>
            </a:r>
            <a:r>
              <a:rPr lang="en-US" sz="1600" b="1" dirty="0">
                <a:solidFill>
                  <a:srgbClr val="555457"/>
                </a:solidFill>
                <a:latin typeface="Calibri" panose="020F0502020204030204" pitchFamily="34" charset="0"/>
                <a:ea typeface="ＭＳ Ｐゴシック" charset="-128"/>
              </a:rPr>
              <a:t>not enough great talent leading our schools and </a:t>
            </a:r>
            <a:r>
              <a:rPr lang="en-US" sz="1600" b="1" dirty="0" smtClean="0">
                <a:solidFill>
                  <a:srgbClr val="555457"/>
                </a:solidFill>
                <a:latin typeface="Calibri" panose="020F0502020204030204" pitchFamily="34" charset="0"/>
                <a:ea typeface="ＭＳ Ｐゴシック" charset="-128"/>
              </a:rPr>
              <a:t>our classrooms </a:t>
            </a:r>
            <a:endParaRPr lang="en-US" sz="1600" b="1" dirty="0">
              <a:solidFill>
                <a:srgbClr val="555457"/>
              </a:solidFill>
              <a:latin typeface="Calibri" panose="020F0502020204030204" pitchFamily="34" charset="0"/>
              <a:ea typeface="ＭＳ Ｐゴシック" charset="-128"/>
            </a:endParaRPr>
          </a:p>
        </p:txBody>
      </p:sp>
      <p:grpSp>
        <p:nvGrpSpPr>
          <p:cNvPr id="19" name="Group 18"/>
          <p:cNvGrpSpPr/>
          <p:nvPr/>
        </p:nvGrpSpPr>
        <p:grpSpPr>
          <a:xfrm>
            <a:off x="3124200" y="2095500"/>
            <a:ext cx="5105400" cy="2506147"/>
            <a:chOff x="2514600" y="1455003"/>
            <a:chExt cx="5105400" cy="2506147"/>
          </a:xfrm>
        </p:grpSpPr>
        <p:sp>
          <p:nvSpPr>
            <p:cNvPr id="9" name="Rectangle 8"/>
            <p:cNvSpPr/>
            <p:nvPr/>
          </p:nvSpPr>
          <p:spPr>
            <a:xfrm>
              <a:off x="2590800" y="1455003"/>
              <a:ext cx="5029200" cy="923330"/>
            </a:xfrm>
            <a:prstGeom prst="rect">
              <a:avLst/>
            </a:prstGeom>
          </p:spPr>
          <p:txBody>
            <a:bodyPr wrap="square">
              <a:spAutoFit/>
            </a:bodyPr>
            <a:lstStyle/>
            <a:p>
              <a:pPr algn="l">
                <a:defRPr/>
              </a:pPr>
              <a:r>
                <a:rPr lang="en-US" sz="1800" b="1" dirty="0">
                  <a:solidFill>
                    <a:srgbClr val="717074">
                      <a:lumMod val="75000"/>
                    </a:srgbClr>
                  </a:solidFill>
                  <a:latin typeface="Calibri" panose="020F0502020204030204" pitchFamily="34" charset="0"/>
                  <a:ea typeface="ＭＳ Ｐゴシック" charset="-128"/>
                </a:rPr>
                <a:t>The 16,000 high-poverty </a:t>
              </a:r>
              <a:r>
                <a:rPr lang="en-US" sz="1800" b="1" dirty="0" smtClean="0">
                  <a:solidFill>
                    <a:srgbClr val="717074">
                      <a:lumMod val="75000"/>
                    </a:srgbClr>
                  </a:solidFill>
                  <a:latin typeface="Calibri" panose="020F0502020204030204" pitchFamily="34" charset="0"/>
                  <a:ea typeface="ＭＳ Ｐゴシック" charset="-128"/>
                </a:rPr>
                <a:t>schools </a:t>
              </a:r>
              <a:r>
                <a:rPr lang="en-US" sz="1800" b="1" dirty="0">
                  <a:solidFill>
                    <a:srgbClr val="717074">
                      <a:lumMod val="75000"/>
                    </a:srgbClr>
                  </a:solidFill>
                  <a:latin typeface="Calibri" panose="020F0502020204030204" pitchFamily="34" charset="0"/>
                  <a:ea typeface="ＭＳ Ｐゴシック" charset="-128"/>
                </a:rPr>
                <a:t>in the United States are more likely to be led by </a:t>
              </a:r>
              <a:r>
                <a:rPr lang="en-US" sz="1800" b="1" dirty="0">
                  <a:solidFill>
                    <a:schemeClr val="accent1"/>
                  </a:solidFill>
                  <a:latin typeface="Calibri" panose="020F0502020204030204" pitchFamily="34" charset="0"/>
                  <a:ea typeface="ＭＳ Ｐゴシック" charset="-128"/>
                </a:rPr>
                <a:t>inexperienced, temporary principals.</a:t>
              </a:r>
            </a:p>
          </p:txBody>
        </p:sp>
        <p:sp>
          <p:nvSpPr>
            <p:cNvPr id="12" name="TextBox 11"/>
            <p:cNvSpPr txBox="1"/>
            <p:nvPr/>
          </p:nvSpPr>
          <p:spPr>
            <a:xfrm>
              <a:off x="2514600" y="2505075"/>
              <a:ext cx="2133600" cy="1200329"/>
            </a:xfrm>
            <a:prstGeom prst="rect">
              <a:avLst/>
            </a:prstGeom>
          </p:spPr>
          <p:txBody>
            <a:bodyPr wrap="square">
              <a:spAutoFit/>
            </a:bodyPr>
            <a:lstStyle/>
            <a:p>
              <a:pPr algn="l">
                <a:defRPr/>
              </a:pPr>
              <a:r>
                <a:rPr lang="en-US" sz="2400" b="1" dirty="0" smtClean="0">
                  <a:solidFill>
                    <a:schemeClr val="accent1"/>
                  </a:solidFill>
                  <a:latin typeface="Calibri" panose="020F0502020204030204" pitchFamily="34" charset="0"/>
                  <a:ea typeface="ＭＳ Ｐゴシック" charset="-128"/>
                  <a:cs typeface="Arial" panose="020B0604020202020204" pitchFamily="34" charset="0"/>
                </a:rPr>
                <a:t>26%</a:t>
              </a:r>
              <a:endParaRPr lang="en-US" sz="2400" b="1" dirty="0">
                <a:solidFill>
                  <a:schemeClr val="accent1"/>
                </a:solidFill>
                <a:latin typeface="Calibri" panose="020F0502020204030204" pitchFamily="34" charset="0"/>
                <a:ea typeface="ＭＳ Ｐゴシック" charset="-128"/>
                <a:cs typeface="Arial" panose="020B0604020202020204" pitchFamily="34" charset="0"/>
              </a:endParaRPr>
            </a:p>
            <a:p>
              <a:pPr algn="l"/>
              <a:r>
                <a:rPr lang="en-US" sz="1600" b="0" dirty="0">
                  <a:solidFill>
                    <a:srgbClr val="717074">
                      <a:lumMod val="75000"/>
                    </a:srgbClr>
                  </a:solidFill>
                  <a:latin typeface="Calibri" panose="020F0502020204030204" pitchFamily="34" charset="0"/>
                  <a:cs typeface="Arial" panose="020B0604020202020204" pitchFamily="34" charset="0"/>
                </a:rPr>
                <a:t>The annual principal turnover rate in </a:t>
              </a:r>
              <a:r>
                <a:rPr lang="en-US" sz="1600" b="0" dirty="0" smtClean="0">
                  <a:solidFill>
                    <a:srgbClr val="717074">
                      <a:lumMod val="75000"/>
                    </a:srgbClr>
                  </a:solidFill>
                  <a:latin typeface="Calibri" panose="020F0502020204030204" pitchFamily="34" charset="0"/>
                  <a:cs typeface="Arial" panose="020B0604020202020204" pitchFamily="34" charset="0"/>
                </a:rPr>
                <a:t>low-income </a:t>
              </a:r>
              <a:r>
                <a:rPr lang="en-US" sz="1600" b="0" dirty="0">
                  <a:solidFill>
                    <a:srgbClr val="717074">
                      <a:lumMod val="75000"/>
                    </a:srgbClr>
                  </a:solidFill>
                  <a:latin typeface="Calibri" panose="020F0502020204030204" pitchFamily="34" charset="0"/>
                  <a:cs typeface="Arial" panose="020B0604020202020204" pitchFamily="34" charset="0"/>
                </a:rPr>
                <a:t>schools</a:t>
              </a:r>
            </a:p>
          </p:txBody>
        </p:sp>
        <p:sp>
          <p:nvSpPr>
            <p:cNvPr id="15" name="TextBox 14"/>
            <p:cNvSpPr txBox="1"/>
            <p:nvPr/>
          </p:nvSpPr>
          <p:spPr>
            <a:xfrm>
              <a:off x="6019800" y="2505075"/>
              <a:ext cx="1524000" cy="338554"/>
            </a:xfrm>
            <a:prstGeom prst="rect">
              <a:avLst/>
            </a:prstGeom>
          </p:spPr>
          <p:txBody>
            <a:bodyPr wrap="square">
              <a:spAutoFit/>
            </a:bodyPr>
            <a:lstStyle/>
            <a:p>
              <a:pPr>
                <a:defRPr/>
              </a:pPr>
              <a:endParaRPr lang="en-US" sz="1600" dirty="0">
                <a:solidFill>
                  <a:srgbClr val="717074">
                    <a:lumMod val="75000"/>
                  </a:srgbClr>
                </a:solidFill>
                <a:latin typeface="Arial" panose="020B0604020202020204" pitchFamily="34" charset="0"/>
                <a:ea typeface="ＭＳ Ｐゴシック" charset="-128"/>
                <a:cs typeface="Arial" panose="020B0604020202020204" pitchFamily="34" charset="0"/>
              </a:endParaRPr>
            </a:p>
          </p:txBody>
        </p:sp>
        <p:cxnSp>
          <p:nvCxnSpPr>
            <p:cNvPr id="17" name="Straight Connector 16"/>
            <p:cNvCxnSpPr/>
            <p:nvPr/>
          </p:nvCxnSpPr>
          <p:spPr>
            <a:xfrm flipV="1">
              <a:off x="2590800" y="2352675"/>
              <a:ext cx="5029200" cy="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800600" y="2352676"/>
              <a:ext cx="0" cy="142642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953000" y="2514600"/>
              <a:ext cx="2667000" cy="1446550"/>
            </a:xfrm>
            <a:prstGeom prst="rect">
              <a:avLst/>
            </a:prstGeom>
          </p:spPr>
          <p:txBody>
            <a:bodyPr wrap="square">
              <a:spAutoFit/>
            </a:bodyPr>
            <a:lstStyle/>
            <a:p>
              <a:pPr algn="l">
                <a:defRPr/>
              </a:pPr>
              <a:r>
                <a:rPr lang="en-US" sz="2400" b="1" dirty="0" smtClean="0">
                  <a:solidFill>
                    <a:schemeClr val="accent1"/>
                  </a:solidFill>
                  <a:latin typeface="Calibri" panose="020F0502020204030204" pitchFamily="34" charset="0"/>
                  <a:ea typeface="ＭＳ Ｐゴシック" charset="-128"/>
                  <a:cs typeface="Arial" panose="020B0604020202020204" pitchFamily="34" charset="0"/>
                </a:rPr>
                <a:t>OVER 60%</a:t>
              </a:r>
              <a:endParaRPr lang="en-US" sz="2400" b="1" dirty="0">
                <a:solidFill>
                  <a:schemeClr val="accent1"/>
                </a:solidFill>
                <a:latin typeface="Calibri" panose="020F0502020204030204" pitchFamily="34" charset="0"/>
                <a:ea typeface="ＭＳ Ｐゴシック" charset="-128"/>
                <a:cs typeface="Arial" panose="020B0604020202020204" pitchFamily="34" charset="0"/>
              </a:endParaRPr>
            </a:p>
            <a:p>
              <a:pPr algn="l"/>
              <a:r>
                <a:rPr lang="en-US" sz="1600" b="0" dirty="0">
                  <a:solidFill>
                    <a:srgbClr val="717074">
                      <a:lumMod val="75000"/>
                    </a:srgbClr>
                  </a:solidFill>
                  <a:latin typeface="Calibri" panose="020F0502020204030204" pitchFamily="34" charset="0"/>
                  <a:cs typeface="Arial" panose="020B0604020202020204" pitchFamily="34" charset="0"/>
                </a:rPr>
                <a:t>Of superintendents in </a:t>
              </a:r>
              <a:r>
                <a:rPr lang="en-US" sz="1600" b="0" dirty="0" smtClean="0">
                  <a:solidFill>
                    <a:srgbClr val="717074">
                      <a:lumMod val="75000"/>
                    </a:srgbClr>
                  </a:solidFill>
                  <a:latin typeface="Calibri" panose="020F0502020204030204" pitchFamily="34" charset="0"/>
                  <a:cs typeface="Arial" panose="020B0604020202020204" pitchFamily="34" charset="0"/>
                </a:rPr>
                <a:t>high-need communities have </a:t>
              </a:r>
              <a:r>
                <a:rPr lang="en-US" sz="1600" b="0" dirty="0">
                  <a:solidFill>
                    <a:srgbClr val="717074">
                      <a:lumMod val="75000"/>
                    </a:srgbClr>
                  </a:solidFill>
                  <a:latin typeface="Calibri" panose="020F0502020204030204" pitchFamily="34" charset="0"/>
                  <a:cs typeface="Arial" panose="020B0604020202020204" pitchFamily="34" charset="0"/>
                </a:rPr>
                <a:t>trouble finding qualified principal candidates</a:t>
              </a:r>
            </a:p>
          </p:txBody>
        </p:sp>
      </p:grpSp>
    </p:spTree>
    <p:extLst>
      <p:ext uri="{BB962C8B-B14F-4D97-AF65-F5344CB8AC3E}">
        <p14:creationId xmlns:p14="http://schemas.microsoft.com/office/powerpoint/2010/main" val="119497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277" t="133" r="277" b="133"/>
          <a:stretch/>
        </p:blipFill>
        <p:spPr>
          <a:xfrm>
            <a:off x="228600" y="228600"/>
            <a:ext cx="8638554" cy="6383810"/>
          </a:xfrm>
          <a:prstGeom prst="rect">
            <a:avLst/>
          </a:prstGeom>
        </p:spPr>
      </p:pic>
      <p:sp>
        <p:nvSpPr>
          <p:cNvPr id="4" name="Slide Number Placeholder 3"/>
          <p:cNvSpPr>
            <a:spLocks noGrp="1"/>
          </p:cNvSpPr>
          <p:nvPr>
            <p:ph type="sldNum" sz="quarter" idx="10"/>
          </p:nvPr>
        </p:nvSpPr>
        <p:spPr/>
        <p:txBody>
          <a:bodyPr/>
          <a:lstStyle/>
          <a:p>
            <a:fld id="{A044FC0D-1AFA-4C5F-837E-38951AE5827B}" type="slidenum">
              <a:rPr lang="en-US" smtClean="0"/>
              <a:pPr/>
              <a:t>18</a:t>
            </a:fld>
            <a:endParaRPr lang="en-US" dirty="0"/>
          </a:p>
        </p:txBody>
      </p:sp>
      <p:grpSp>
        <p:nvGrpSpPr>
          <p:cNvPr id="2" name="Group 1"/>
          <p:cNvGrpSpPr/>
          <p:nvPr/>
        </p:nvGrpSpPr>
        <p:grpSpPr>
          <a:xfrm>
            <a:off x="1785626" y="457199"/>
            <a:ext cx="5834373" cy="5111339"/>
            <a:chOff x="1809749" y="1371599"/>
            <a:chExt cx="5834373" cy="5111339"/>
          </a:xfrm>
        </p:grpSpPr>
        <p:sp>
          <p:nvSpPr>
            <p:cNvPr id="7" name="Rectangle 6">
              <a:hlinkClick r:id="rId4"/>
            </p:cNvPr>
            <p:cNvSpPr/>
            <p:nvPr/>
          </p:nvSpPr>
          <p:spPr>
            <a:xfrm>
              <a:off x="1809749" y="1371599"/>
              <a:ext cx="5834373" cy="4669907"/>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 Box 8"/>
            <p:cNvSpPr txBox="1">
              <a:spLocks noChangeArrowheads="1"/>
            </p:cNvSpPr>
            <p:nvPr/>
          </p:nvSpPr>
          <p:spPr bwMode="auto">
            <a:xfrm>
              <a:off x="2000249" y="2035567"/>
              <a:ext cx="5567674" cy="4447371"/>
            </a:xfrm>
            <a:prstGeom prst="rect">
              <a:avLst/>
            </a:prstGeom>
            <a:noFill/>
            <a:ln>
              <a:noFill/>
            </a:ln>
            <a:extLst/>
          </p:spPr>
          <p:txBody>
            <a:bodyPr wrap="square">
              <a:spAutoFit/>
            </a:bodyPr>
            <a:lstStyle>
              <a:lvl1pPr eaLnBrk="0" hangingPunct="0">
                <a:defRPr b="1">
                  <a:solidFill>
                    <a:schemeClr val="bg1"/>
                  </a:solidFill>
                  <a:latin typeface="Arial" charset="0"/>
                  <a:ea typeface="ＭＳ Ｐゴシック" charset="-128"/>
                </a:defRPr>
              </a:lvl1pPr>
              <a:lvl2pPr marL="742950" indent="-285750" eaLnBrk="0" hangingPunct="0">
                <a:defRPr b="1">
                  <a:solidFill>
                    <a:schemeClr val="bg1"/>
                  </a:solidFill>
                  <a:latin typeface="Arial" charset="0"/>
                  <a:ea typeface="ＭＳ Ｐゴシック" charset="-128"/>
                </a:defRPr>
              </a:lvl2pPr>
              <a:lvl3pPr marL="1143000" indent="-228600" eaLnBrk="0" hangingPunct="0">
                <a:defRPr b="1">
                  <a:solidFill>
                    <a:schemeClr val="bg1"/>
                  </a:solidFill>
                  <a:latin typeface="Arial" charset="0"/>
                  <a:ea typeface="ＭＳ Ｐゴシック" charset="-128"/>
                </a:defRPr>
              </a:lvl3pPr>
              <a:lvl4pPr marL="1600200" indent="-228600" eaLnBrk="0" hangingPunct="0">
                <a:defRPr b="1">
                  <a:solidFill>
                    <a:schemeClr val="bg1"/>
                  </a:solidFill>
                  <a:latin typeface="Arial" charset="0"/>
                  <a:ea typeface="ＭＳ Ｐゴシック" charset="-128"/>
                </a:defRPr>
              </a:lvl4pPr>
              <a:lvl5pPr marL="2057400" indent="-228600" eaLnBrk="0" hangingPunct="0">
                <a:defRPr b="1">
                  <a:solidFill>
                    <a:schemeClr val="bg1"/>
                  </a:solidFill>
                  <a:latin typeface="Arial" charset="0"/>
                  <a:ea typeface="ＭＳ Ｐゴシック" charset="-128"/>
                </a:defRPr>
              </a:lvl5pPr>
              <a:lvl6pPr marL="2514600" indent="-228600" algn="ctr" eaLnBrk="0" fontAlgn="base" hangingPunct="0">
                <a:spcBef>
                  <a:spcPct val="0"/>
                </a:spcBef>
                <a:spcAft>
                  <a:spcPct val="0"/>
                </a:spcAft>
                <a:defRPr b="1">
                  <a:solidFill>
                    <a:schemeClr val="bg1"/>
                  </a:solidFill>
                  <a:latin typeface="Arial" charset="0"/>
                  <a:ea typeface="ＭＳ Ｐゴシック" charset="-128"/>
                </a:defRPr>
              </a:lvl6pPr>
              <a:lvl7pPr marL="2971800" indent="-228600" algn="ctr" eaLnBrk="0" fontAlgn="base" hangingPunct="0">
                <a:spcBef>
                  <a:spcPct val="0"/>
                </a:spcBef>
                <a:spcAft>
                  <a:spcPct val="0"/>
                </a:spcAft>
                <a:defRPr b="1">
                  <a:solidFill>
                    <a:schemeClr val="bg1"/>
                  </a:solidFill>
                  <a:latin typeface="Arial" charset="0"/>
                  <a:ea typeface="ＭＳ Ｐゴシック" charset="-128"/>
                </a:defRPr>
              </a:lvl7pPr>
              <a:lvl8pPr marL="3429000" indent="-228600" algn="ctr" eaLnBrk="0" fontAlgn="base" hangingPunct="0">
                <a:spcBef>
                  <a:spcPct val="0"/>
                </a:spcBef>
                <a:spcAft>
                  <a:spcPct val="0"/>
                </a:spcAft>
                <a:defRPr b="1">
                  <a:solidFill>
                    <a:schemeClr val="bg1"/>
                  </a:solidFill>
                  <a:latin typeface="Arial" charset="0"/>
                  <a:ea typeface="ＭＳ Ｐゴシック" charset="-128"/>
                </a:defRPr>
              </a:lvl8pPr>
              <a:lvl9pPr marL="3886200" indent="-228600" algn="ctr" eaLnBrk="0" fontAlgn="base" hangingPunct="0">
                <a:spcBef>
                  <a:spcPct val="0"/>
                </a:spcBef>
                <a:spcAft>
                  <a:spcPct val="0"/>
                </a:spcAft>
                <a:defRPr b="1">
                  <a:solidFill>
                    <a:schemeClr val="bg1"/>
                  </a:solidFill>
                  <a:latin typeface="Arial" charset="0"/>
                  <a:ea typeface="ＭＳ Ｐゴシック" charset="-128"/>
                </a:defRPr>
              </a:lvl9pPr>
            </a:lstStyle>
            <a:p>
              <a:pPr marL="285750" indent="-285750">
                <a:spcBef>
                  <a:spcPts val="1200"/>
                </a:spcBef>
                <a:buFont typeface="Arial" panose="020B0604020202020204" pitchFamily="34" charset="0"/>
                <a:buChar char="•"/>
              </a:pPr>
              <a:r>
                <a:rPr lang="en-US" sz="1800" dirty="0">
                  <a:solidFill>
                    <a:schemeClr val="tx1"/>
                  </a:solidFill>
                  <a:latin typeface="Calibri" panose="020F0502020204030204" pitchFamily="34" charset="0"/>
                </a:rPr>
                <a:t>Teacher satisfaction was 62% in 2008; in 2013 it was 38%.</a:t>
              </a:r>
            </a:p>
            <a:p>
              <a:pPr marL="285750" indent="-285750">
                <a:spcBef>
                  <a:spcPts val="1200"/>
                </a:spcBef>
                <a:buFont typeface="Arial" panose="020B0604020202020204" pitchFamily="34" charset="0"/>
                <a:buChar char="•"/>
              </a:pPr>
              <a:r>
                <a:rPr lang="en-US" sz="1800" dirty="0">
                  <a:solidFill>
                    <a:schemeClr val="tx1"/>
                  </a:solidFill>
                  <a:latin typeface="Calibri" panose="020F0502020204030204" pitchFamily="34" charset="0"/>
                </a:rPr>
                <a:t>75 percent of principals feel that their job has become too complex.</a:t>
              </a:r>
            </a:p>
            <a:p>
              <a:pPr marL="285750" indent="-285750">
                <a:spcBef>
                  <a:spcPts val="1200"/>
                </a:spcBef>
                <a:buFont typeface="Arial" panose="020B0604020202020204" pitchFamily="34" charset="0"/>
                <a:buChar char="•"/>
              </a:pPr>
              <a:r>
                <a:rPr lang="en-US" sz="1800" dirty="0">
                  <a:solidFill>
                    <a:schemeClr val="tx1"/>
                  </a:solidFill>
                  <a:latin typeface="Calibri" panose="020F0502020204030204" pitchFamily="34" charset="0"/>
                </a:rPr>
                <a:t>Half of all principals feel under great stress </a:t>
              </a:r>
              <a:r>
                <a:rPr lang="en-US" sz="1800" dirty="0" smtClean="0">
                  <a:solidFill>
                    <a:schemeClr val="tx1"/>
                  </a:solidFill>
                  <a:latin typeface="Calibri" panose="020F0502020204030204" pitchFamily="34" charset="0"/>
                </a:rPr>
                <a:t>several </a:t>
              </a:r>
              <a:r>
                <a:rPr lang="en-US" sz="1800" dirty="0">
                  <a:solidFill>
                    <a:schemeClr val="tx1"/>
                  </a:solidFill>
                  <a:latin typeface="Calibri" panose="020F0502020204030204" pitchFamily="34" charset="0"/>
                </a:rPr>
                <a:t>days a week</a:t>
              </a:r>
              <a:r>
                <a:rPr lang="en-US" sz="1800" dirty="0" smtClean="0">
                  <a:solidFill>
                    <a:schemeClr val="tx1"/>
                  </a:solidFill>
                  <a:latin typeface="Calibri" panose="020F0502020204030204" pitchFamily="34" charset="0"/>
                </a:rPr>
                <a:t>.</a:t>
              </a:r>
            </a:p>
            <a:p>
              <a:pPr marL="285750" indent="-285750">
                <a:spcBef>
                  <a:spcPts val="1200"/>
                </a:spcBef>
                <a:buFont typeface="Arial" panose="020B0604020202020204" pitchFamily="34" charset="0"/>
                <a:buChar char="•"/>
              </a:pPr>
              <a:r>
                <a:rPr lang="en-US" sz="1800" dirty="0" smtClean="0">
                  <a:solidFill>
                    <a:schemeClr val="tx1"/>
                  </a:solidFill>
                  <a:latin typeface="Calibri" panose="020F0502020204030204" pitchFamily="34" charset="0"/>
                </a:rPr>
                <a:t>About </a:t>
              </a:r>
              <a:r>
                <a:rPr lang="en-US" sz="1800" dirty="0">
                  <a:solidFill>
                    <a:schemeClr val="tx1"/>
                  </a:solidFill>
                  <a:latin typeface="Calibri" panose="020F0502020204030204" pitchFamily="34" charset="0"/>
                </a:rPr>
                <a:t>four in 10 principals say they have a great deal of control over curriculum and instruction (42%), and making decisions about removing teachers (43</a:t>
              </a:r>
              <a:r>
                <a:rPr lang="en-US" sz="1800" dirty="0" smtClean="0">
                  <a:solidFill>
                    <a:schemeClr val="tx1"/>
                  </a:solidFill>
                  <a:latin typeface="Calibri" panose="020F0502020204030204" pitchFamily="34" charset="0"/>
                </a:rPr>
                <a:t>%).</a:t>
              </a:r>
              <a:endParaRPr lang="en-US" sz="1800" dirty="0">
                <a:solidFill>
                  <a:schemeClr val="tx1"/>
                </a:solidFill>
                <a:latin typeface="Calibri" panose="020F0502020204030204" pitchFamily="34" charset="0"/>
              </a:endParaRPr>
            </a:p>
            <a:p>
              <a:pPr marL="285750" indent="-285750">
                <a:spcBef>
                  <a:spcPts val="1200"/>
                </a:spcBef>
                <a:buFont typeface="Arial" panose="020B0604020202020204" pitchFamily="34" charset="0"/>
                <a:buChar char="•"/>
              </a:pPr>
              <a:r>
                <a:rPr lang="en-US" sz="1800" dirty="0" smtClean="0">
                  <a:solidFill>
                    <a:schemeClr val="tx1"/>
                  </a:solidFill>
                  <a:latin typeface="Calibri" panose="020F0502020204030204" pitchFamily="34" charset="0"/>
                </a:rPr>
                <a:t>Principal </a:t>
              </a:r>
              <a:r>
                <a:rPr lang="en-US" sz="1800" dirty="0">
                  <a:solidFill>
                    <a:schemeClr val="tx1"/>
                  </a:solidFill>
                  <a:latin typeface="Calibri" panose="020F0502020204030204" pitchFamily="34" charset="0"/>
                </a:rPr>
                <a:t>satisfaction was 68% in 2008; in 2013 it was 59%.</a:t>
              </a:r>
            </a:p>
            <a:p>
              <a:pPr algn="r"/>
              <a:r>
                <a:rPr lang="en-US" sz="1800" b="0" dirty="0">
                  <a:solidFill>
                    <a:schemeClr val="tx1"/>
                  </a:solidFill>
                  <a:latin typeface="Calibri" panose="020F0502020204030204" pitchFamily="34" charset="0"/>
                </a:rPr>
                <a:t>Michael Fullan (2014), The Principal </a:t>
              </a:r>
            </a:p>
            <a:p>
              <a:pPr marL="285750" indent="-285750" algn="ctr" eaLnBrk="1" hangingPunct="1">
                <a:spcBef>
                  <a:spcPct val="50000"/>
                </a:spcBef>
                <a:buFont typeface="Arial" panose="020B0604020202020204" pitchFamily="34" charset="0"/>
                <a:buChar char="•"/>
              </a:pPr>
              <a:endParaRPr lang="en-US" sz="1800" b="0" dirty="0">
                <a:solidFill>
                  <a:schemeClr val="tx1"/>
                </a:solidFill>
                <a:latin typeface="Calibri" panose="020F0502020204030204" pitchFamily="34" charset="0"/>
                <a:ea typeface="+mn-ea"/>
                <a:cs typeface="Arial" panose="020B0604020202020204" pitchFamily="34" charset="0"/>
              </a:endParaRPr>
            </a:p>
          </p:txBody>
        </p:sp>
        <p:cxnSp>
          <p:nvCxnSpPr>
            <p:cNvPr id="10" name="Straight Connector 9"/>
            <p:cNvCxnSpPr/>
            <p:nvPr/>
          </p:nvCxnSpPr>
          <p:spPr>
            <a:xfrm>
              <a:off x="1981200" y="1907232"/>
              <a:ext cx="51435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981200" y="1445567"/>
              <a:ext cx="5143500" cy="461665"/>
            </a:xfrm>
            <a:prstGeom prst="rect">
              <a:avLst/>
            </a:prstGeom>
            <a:noFill/>
          </p:spPr>
          <p:txBody>
            <a:bodyPr wrap="square" rtlCol="0">
              <a:spAutoFit/>
            </a:bodyPr>
            <a:lstStyle/>
            <a:p>
              <a:pPr algn="ctr"/>
              <a:r>
                <a:rPr lang="en-US" sz="2400" b="1" dirty="0" smtClean="0">
                  <a:solidFill>
                    <a:schemeClr val="bg2"/>
                  </a:solidFill>
                  <a:latin typeface="+mj-lt"/>
                </a:rPr>
                <a:t>On Being A </a:t>
              </a:r>
              <a:r>
                <a:rPr lang="en-US" sz="2400" b="1" dirty="0" smtClean="0">
                  <a:solidFill>
                    <a:schemeClr val="bg2"/>
                  </a:solidFill>
                  <a:latin typeface="Calibri" panose="020F0502020204030204" pitchFamily="34" charset="0"/>
                </a:rPr>
                <a:t>Principal</a:t>
              </a:r>
              <a:endParaRPr lang="en-US" sz="2400" b="1" dirty="0">
                <a:solidFill>
                  <a:schemeClr val="bg2"/>
                </a:solidFill>
                <a:latin typeface="Calibri" panose="020F0502020204030204" pitchFamily="34" charset="0"/>
              </a:endParaRPr>
            </a:p>
          </p:txBody>
        </p:sp>
      </p:grpSp>
      <p:sp>
        <p:nvSpPr>
          <p:cNvPr id="13" name="Text Box 8"/>
          <p:cNvSpPr txBox="1">
            <a:spLocks noChangeArrowheads="1"/>
          </p:cNvSpPr>
          <p:nvPr/>
        </p:nvSpPr>
        <p:spPr bwMode="auto">
          <a:xfrm>
            <a:off x="723900" y="5055293"/>
            <a:ext cx="5143500" cy="143629"/>
          </a:xfrm>
          <a:prstGeom prst="rect">
            <a:avLst/>
          </a:prstGeom>
          <a:noFill/>
          <a:ln>
            <a:noFill/>
          </a:ln>
          <a:extLst/>
        </p:spPr>
        <p:txBody>
          <a:bodyPr wrap="square">
            <a:spAutoFit/>
          </a:bodyPr>
          <a:lstStyle>
            <a:lvl1pPr eaLnBrk="0" hangingPunct="0">
              <a:defRPr b="1">
                <a:solidFill>
                  <a:schemeClr val="bg1"/>
                </a:solidFill>
                <a:latin typeface="Arial" charset="0"/>
                <a:ea typeface="ＭＳ Ｐゴシック" charset="-128"/>
              </a:defRPr>
            </a:lvl1pPr>
            <a:lvl2pPr marL="742950" indent="-285750" eaLnBrk="0" hangingPunct="0">
              <a:defRPr b="1">
                <a:solidFill>
                  <a:schemeClr val="bg1"/>
                </a:solidFill>
                <a:latin typeface="Arial" charset="0"/>
                <a:ea typeface="ＭＳ Ｐゴシック" charset="-128"/>
              </a:defRPr>
            </a:lvl2pPr>
            <a:lvl3pPr marL="1143000" indent="-228600" eaLnBrk="0" hangingPunct="0">
              <a:defRPr b="1">
                <a:solidFill>
                  <a:schemeClr val="bg1"/>
                </a:solidFill>
                <a:latin typeface="Arial" charset="0"/>
                <a:ea typeface="ＭＳ Ｐゴシック" charset="-128"/>
              </a:defRPr>
            </a:lvl3pPr>
            <a:lvl4pPr marL="1600200" indent="-228600" eaLnBrk="0" hangingPunct="0">
              <a:defRPr b="1">
                <a:solidFill>
                  <a:schemeClr val="bg1"/>
                </a:solidFill>
                <a:latin typeface="Arial" charset="0"/>
                <a:ea typeface="ＭＳ Ｐゴシック" charset="-128"/>
              </a:defRPr>
            </a:lvl4pPr>
            <a:lvl5pPr marL="2057400" indent="-228600" eaLnBrk="0" hangingPunct="0">
              <a:defRPr b="1">
                <a:solidFill>
                  <a:schemeClr val="bg1"/>
                </a:solidFill>
                <a:latin typeface="Arial" charset="0"/>
                <a:ea typeface="ＭＳ Ｐゴシック" charset="-128"/>
              </a:defRPr>
            </a:lvl5pPr>
            <a:lvl6pPr marL="2514600" indent="-228600" algn="ctr" eaLnBrk="0" fontAlgn="base" hangingPunct="0">
              <a:spcBef>
                <a:spcPct val="0"/>
              </a:spcBef>
              <a:spcAft>
                <a:spcPct val="0"/>
              </a:spcAft>
              <a:defRPr b="1">
                <a:solidFill>
                  <a:schemeClr val="bg1"/>
                </a:solidFill>
                <a:latin typeface="Arial" charset="0"/>
                <a:ea typeface="ＭＳ Ｐゴシック" charset="-128"/>
              </a:defRPr>
            </a:lvl6pPr>
            <a:lvl7pPr marL="2971800" indent="-228600" algn="ctr" eaLnBrk="0" fontAlgn="base" hangingPunct="0">
              <a:spcBef>
                <a:spcPct val="0"/>
              </a:spcBef>
              <a:spcAft>
                <a:spcPct val="0"/>
              </a:spcAft>
              <a:defRPr b="1">
                <a:solidFill>
                  <a:schemeClr val="bg1"/>
                </a:solidFill>
                <a:latin typeface="Arial" charset="0"/>
                <a:ea typeface="ＭＳ Ｐゴシック" charset="-128"/>
              </a:defRPr>
            </a:lvl7pPr>
            <a:lvl8pPr marL="3429000" indent="-228600" algn="ctr" eaLnBrk="0" fontAlgn="base" hangingPunct="0">
              <a:spcBef>
                <a:spcPct val="0"/>
              </a:spcBef>
              <a:spcAft>
                <a:spcPct val="0"/>
              </a:spcAft>
              <a:defRPr b="1">
                <a:solidFill>
                  <a:schemeClr val="bg1"/>
                </a:solidFill>
                <a:latin typeface="Arial" charset="0"/>
                <a:ea typeface="ＭＳ Ｐゴシック" charset="-128"/>
              </a:defRPr>
            </a:lvl8pPr>
            <a:lvl9pPr marL="3886200" indent="-228600" algn="ctr" eaLnBrk="0" fontAlgn="base" hangingPunct="0">
              <a:spcBef>
                <a:spcPct val="0"/>
              </a:spcBef>
              <a:spcAft>
                <a:spcPct val="0"/>
              </a:spcAft>
              <a:defRPr b="1">
                <a:solidFill>
                  <a:schemeClr val="bg1"/>
                </a:solidFill>
                <a:latin typeface="Arial" charset="0"/>
                <a:ea typeface="ＭＳ Ｐゴシック" charset="-128"/>
              </a:defRPr>
            </a:lvl9pPr>
          </a:lstStyle>
          <a:p>
            <a:pPr marL="285750" indent="-285750" algn="ctr" eaLnBrk="1" hangingPunct="1">
              <a:spcBef>
                <a:spcPct val="50000"/>
              </a:spcBef>
              <a:buFont typeface="Arial" panose="020B0604020202020204" pitchFamily="34" charset="0"/>
              <a:buChar char="•"/>
            </a:pPr>
            <a:endParaRPr lang="en-US" b="0" dirty="0">
              <a:solidFill>
                <a:schemeClr val="tx1"/>
              </a:solidFill>
              <a:latin typeface="+mj-lt"/>
              <a:ea typeface="+mn-ea"/>
              <a:cs typeface="Arial" panose="020B0604020202020204" pitchFamily="34" charset="0"/>
            </a:endParaRPr>
          </a:p>
        </p:txBody>
      </p:sp>
      <p:sp>
        <p:nvSpPr>
          <p:cNvPr id="15" name="TextBox 14"/>
          <p:cNvSpPr txBox="1"/>
          <p:nvPr/>
        </p:nvSpPr>
        <p:spPr>
          <a:xfrm>
            <a:off x="533400" y="6148941"/>
            <a:ext cx="5866831" cy="461665"/>
          </a:xfrm>
          <a:prstGeom prst="rect">
            <a:avLst/>
          </a:prstGeom>
          <a:noFill/>
        </p:spPr>
        <p:txBody>
          <a:bodyPr wrap="square" rtlCol="0">
            <a:spAutoFit/>
          </a:bodyPr>
          <a:lstStyle/>
          <a:p>
            <a:pPr algn="ctr"/>
            <a:r>
              <a:rPr lang="en-US" sz="2400" b="1" dirty="0">
                <a:solidFill>
                  <a:schemeClr val="bg1"/>
                </a:solidFill>
                <a:latin typeface="+mj-lt"/>
              </a:rPr>
              <a:t> </a:t>
            </a:r>
            <a:r>
              <a:rPr lang="en-US" sz="2400" b="1" dirty="0" smtClean="0">
                <a:solidFill>
                  <a:srgbClr val="002060"/>
                </a:solidFill>
                <a:latin typeface="Calibri" panose="020F0502020204030204" pitchFamily="34" charset="0"/>
              </a:rPr>
              <a:t>What are the implications for your role?</a:t>
            </a:r>
            <a:endParaRPr lang="en-US" sz="24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53396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241110"/>
            <a:ext cx="8686800" cy="579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0"/>
          </p:nvPr>
        </p:nvSpPr>
        <p:spPr/>
        <p:txBody>
          <a:bodyPr/>
          <a:lstStyle/>
          <a:p>
            <a:fld id="{A044FC0D-1AFA-4C5F-837E-38951AE5827B}" type="slidenum">
              <a:rPr lang="en-US" smtClean="0">
                <a:solidFill>
                  <a:srgbClr val="717074">
                    <a:tint val="75000"/>
                  </a:srgbClr>
                </a:solidFill>
              </a:rPr>
              <a:pPr/>
              <a:t>19</a:t>
            </a:fld>
            <a:endParaRPr lang="en-US" dirty="0">
              <a:solidFill>
                <a:srgbClr val="717074">
                  <a:tint val="75000"/>
                </a:srgbClr>
              </a:solidFill>
            </a:endParaRPr>
          </a:p>
        </p:txBody>
      </p:sp>
      <p:sp>
        <p:nvSpPr>
          <p:cNvPr id="2" name="TextBox 1"/>
          <p:cNvSpPr txBox="1"/>
          <p:nvPr/>
        </p:nvSpPr>
        <p:spPr>
          <a:xfrm>
            <a:off x="457200" y="4800600"/>
            <a:ext cx="8077200" cy="1200329"/>
          </a:xfrm>
          <a:prstGeom prst="rect">
            <a:avLst/>
          </a:prstGeom>
          <a:noFill/>
        </p:spPr>
        <p:txBody>
          <a:bodyPr wrap="square" rtlCol="0">
            <a:spAutoFit/>
          </a:bodyPr>
          <a:lstStyle/>
          <a:p>
            <a:r>
              <a:rPr lang="en-US" sz="3600" b="1" dirty="0" smtClean="0">
                <a:solidFill>
                  <a:schemeClr val="tx1"/>
                </a:solidFill>
              </a:rPr>
              <a:t>When we focus on teachers, </a:t>
            </a:r>
          </a:p>
          <a:p>
            <a:r>
              <a:rPr lang="en-US" sz="3600" b="1" dirty="0" smtClean="0">
                <a:solidFill>
                  <a:schemeClr val="tx1"/>
                </a:solidFill>
              </a:rPr>
              <a:t>our students succeed</a:t>
            </a:r>
            <a:r>
              <a:rPr lang="en-US" sz="3600" dirty="0" smtClean="0">
                <a:solidFill>
                  <a:schemeClr val="bg2"/>
                </a:solidFill>
              </a:rPr>
              <a:t>.</a:t>
            </a:r>
            <a:endParaRPr lang="en-US" sz="3600" dirty="0">
              <a:solidFill>
                <a:schemeClr val="bg2"/>
              </a:solidFill>
            </a:endParaRPr>
          </a:p>
        </p:txBody>
      </p:sp>
    </p:spTree>
    <p:extLst>
      <p:ext uri="{BB962C8B-B14F-4D97-AF65-F5344CB8AC3E}">
        <p14:creationId xmlns:p14="http://schemas.microsoft.com/office/powerpoint/2010/main" val="88454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body" idx="4294967295"/>
          </p:nvPr>
        </p:nvSpPr>
        <p:spPr>
          <a:xfrm>
            <a:off x="3733800" y="990600"/>
            <a:ext cx="4923445" cy="5410200"/>
          </a:xfrm>
          <a:prstGeom prst="rect">
            <a:avLst/>
          </a:prstGeom>
          <a:noFill/>
          <a:ln>
            <a:noFill/>
          </a:ln>
        </p:spPr>
        <p:txBody>
          <a:bodyPr wrap="square" lIns="91425" tIns="45700" rIns="91425" bIns="45700" anchor="t" anchorCtr="0">
            <a:noAutofit/>
          </a:bodyPr>
          <a:lstStyle/>
          <a:p>
            <a:pPr marL="0" lvl="0" indent="0">
              <a:buNone/>
            </a:pPr>
            <a:r>
              <a:rPr lang="en-US" sz="1600" b="1" dirty="0">
                <a:solidFill>
                  <a:srgbClr val="3C464A"/>
                </a:solidFill>
              </a:rPr>
              <a:t>Dr. Devin </a:t>
            </a:r>
            <a:r>
              <a:rPr lang="en-US" sz="1600" b="1" dirty="0" smtClean="0">
                <a:solidFill>
                  <a:srgbClr val="3C464A"/>
                </a:solidFill>
              </a:rPr>
              <a:t>Dillon </a:t>
            </a:r>
          </a:p>
          <a:p>
            <a:pPr marL="0" lvl="0" indent="0">
              <a:buNone/>
            </a:pPr>
            <a:r>
              <a:rPr lang="en-US" sz="1600" dirty="0" smtClean="0">
                <a:solidFill>
                  <a:srgbClr val="3C464A"/>
                </a:solidFill>
              </a:rPr>
              <a:t>National </a:t>
            </a:r>
            <a:r>
              <a:rPr lang="en-US" sz="1600" dirty="0">
                <a:solidFill>
                  <a:srgbClr val="3C464A"/>
                </a:solidFill>
              </a:rPr>
              <a:t>Senior Executive Director, Instructional </a:t>
            </a:r>
            <a:r>
              <a:rPr lang="en-US" sz="1600" dirty="0" smtClean="0">
                <a:solidFill>
                  <a:srgbClr val="3C464A"/>
                </a:solidFill>
              </a:rPr>
              <a:t>Design</a:t>
            </a:r>
          </a:p>
          <a:p>
            <a:pPr marL="0" lvl="0" indent="0">
              <a:buNone/>
            </a:pPr>
            <a:endParaRPr lang="en-US" sz="1600" b="1" dirty="0">
              <a:solidFill>
                <a:srgbClr val="3C464A"/>
              </a:solidFill>
            </a:endParaRPr>
          </a:p>
          <a:p>
            <a:pPr marL="0" lvl="0" indent="0">
              <a:buNone/>
            </a:pPr>
            <a:endParaRPr lang="en-US" sz="1600" b="1" dirty="0" smtClean="0">
              <a:solidFill>
                <a:srgbClr val="3C464A"/>
              </a:solidFill>
            </a:endParaRPr>
          </a:p>
          <a:p>
            <a:pPr marL="0" lvl="0" indent="0">
              <a:buNone/>
            </a:pPr>
            <a:r>
              <a:rPr lang="en-US" sz="1600" b="1" dirty="0" smtClean="0">
                <a:solidFill>
                  <a:srgbClr val="3C464A"/>
                </a:solidFill>
              </a:rPr>
              <a:t>20 years of experience in public school systems</a:t>
            </a:r>
          </a:p>
          <a:p>
            <a:pPr marL="0" lvl="0" indent="0">
              <a:buNone/>
            </a:pPr>
            <a:r>
              <a:rPr lang="en-US" sz="1600" dirty="0" smtClean="0">
                <a:solidFill>
                  <a:srgbClr val="3C464A"/>
                </a:solidFill>
              </a:rPr>
              <a:t>Paraprofessional to Superintendent</a:t>
            </a:r>
          </a:p>
          <a:p>
            <a:pPr marL="0" lvl="0" indent="0">
              <a:buNone/>
            </a:pPr>
            <a:endParaRPr lang="en-US" sz="1600" b="1" dirty="0">
              <a:solidFill>
                <a:srgbClr val="3C464A"/>
              </a:solidFill>
            </a:endParaRPr>
          </a:p>
          <a:p>
            <a:pPr marL="0" lvl="0" indent="0">
              <a:buNone/>
            </a:pPr>
            <a:r>
              <a:rPr lang="en-US" sz="1600" b="1" dirty="0" smtClean="0">
                <a:solidFill>
                  <a:srgbClr val="3C464A"/>
                </a:solidFill>
              </a:rPr>
              <a:t>California, North Carolina and Colorado</a:t>
            </a:r>
          </a:p>
          <a:p>
            <a:pPr marL="0" lvl="0" indent="0">
              <a:buNone/>
            </a:pPr>
            <a:endParaRPr lang="en-US" sz="1600" b="1" dirty="0">
              <a:solidFill>
                <a:srgbClr val="3C464A"/>
              </a:solidFill>
            </a:endParaRPr>
          </a:p>
          <a:p>
            <a:pPr marL="0" lvl="0" indent="0">
              <a:buNone/>
            </a:pPr>
            <a:r>
              <a:rPr lang="en-US" sz="1600" b="1" dirty="0" smtClean="0">
                <a:solidFill>
                  <a:srgbClr val="3C464A"/>
                </a:solidFill>
              </a:rPr>
              <a:t>Focused on high-poverty schools and communities</a:t>
            </a:r>
          </a:p>
          <a:p>
            <a:pPr marL="0" lvl="0" indent="0">
              <a:buNone/>
            </a:pPr>
            <a:endParaRPr lang="en-US" sz="1600" b="1" dirty="0">
              <a:solidFill>
                <a:srgbClr val="3C464A"/>
              </a:solidFill>
            </a:endParaRPr>
          </a:p>
          <a:p>
            <a:pPr marL="0" lvl="0" indent="0">
              <a:buNone/>
            </a:pPr>
            <a:r>
              <a:rPr lang="en-US" sz="1600" b="1" dirty="0" smtClean="0">
                <a:solidFill>
                  <a:srgbClr val="3C464A"/>
                </a:solidFill>
              </a:rPr>
              <a:t>PhD from University of Denver</a:t>
            </a:r>
          </a:p>
          <a:p>
            <a:pPr marL="0" lvl="0" indent="0">
              <a:buNone/>
            </a:pPr>
            <a:r>
              <a:rPr lang="en-US" sz="1600" dirty="0" smtClean="0">
                <a:solidFill>
                  <a:srgbClr val="3C464A"/>
                </a:solidFill>
              </a:rPr>
              <a:t>*Educational Administration</a:t>
            </a:r>
            <a:endParaRPr lang="en-US" sz="1600" dirty="0">
              <a:solidFill>
                <a:srgbClr val="3C464A"/>
              </a:solidFill>
            </a:endParaRPr>
          </a:p>
          <a:p>
            <a:pPr marL="0" lvl="0" indent="0">
              <a:buNone/>
            </a:pPr>
            <a:r>
              <a:rPr lang="en-US" sz="1600" dirty="0" smtClean="0">
                <a:solidFill>
                  <a:srgbClr val="3C464A"/>
                </a:solidFill>
              </a:rPr>
              <a:t>*Leadership in High Poverty Schools</a:t>
            </a:r>
            <a:endParaRPr lang="en-US" sz="1600" dirty="0">
              <a:solidFill>
                <a:srgbClr val="3C464A"/>
              </a:solidFill>
            </a:endParaRPr>
          </a:p>
          <a:p>
            <a:pPr marL="0" lvl="0" indent="0">
              <a:buNone/>
            </a:pPr>
            <a:endParaRPr lang="en-US" sz="1600" b="1" dirty="0" smtClean="0">
              <a:solidFill>
                <a:srgbClr val="3C464A"/>
              </a:solidFill>
            </a:endParaRPr>
          </a:p>
          <a:p>
            <a:pPr marL="0" marR="0" lvl="0" indent="0" algn="l" rtl="0">
              <a:lnSpc>
                <a:spcPct val="114000"/>
              </a:lnSpc>
              <a:spcBef>
                <a:spcPts val="1200"/>
              </a:spcBef>
              <a:spcAft>
                <a:spcPts val="0"/>
              </a:spcAft>
              <a:buClr>
                <a:schemeClr val="dk1"/>
              </a:buClr>
              <a:buSzPct val="100000"/>
              <a:buNone/>
            </a:pPr>
            <a:endParaRPr lang="en-US" sz="1800" b="1" i="0" u="none" strike="noStrike" cap="none" dirty="0" smtClean="0">
              <a:solidFill>
                <a:schemeClr val="dk1"/>
              </a:solidFill>
              <a:latin typeface="Calibri"/>
              <a:ea typeface="Calibri"/>
              <a:cs typeface="Calibri"/>
              <a:sym typeface="Calibri"/>
            </a:endParaRPr>
          </a:p>
        </p:txBody>
      </p:sp>
      <p:sp>
        <p:nvSpPr>
          <p:cNvPr id="12" name="Shape 920"/>
          <p:cNvSpPr txBox="1">
            <a:spLocks noGrp="1"/>
          </p:cNvSpPr>
          <p:nvPr>
            <p:ph type="body" idx="4294967295"/>
          </p:nvPr>
        </p:nvSpPr>
        <p:spPr>
          <a:xfrm>
            <a:off x="685800" y="3775075"/>
            <a:ext cx="3014663" cy="568325"/>
          </a:xfrm>
          <a:prstGeom prst="rect">
            <a:avLst/>
          </a:prstGeom>
          <a:noFill/>
          <a:ln>
            <a:noFill/>
          </a:ln>
        </p:spPr>
        <p:txBody>
          <a:bodyPr wrap="square" lIns="0" tIns="45700" rIns="91425" bIns="45700" anchor="t" anchorCtr="0">
            <a:noAutofit/>
          </a:bodyPr>
          <a:lstStyle/>
          <a:p>
            <a:pPr marL="228600" lvl="0" indent="0" algn="ctr">
              <a:lnSpc>
                <a:spcPct val="114000"/>
              </a:lnSpc>
              <a:spcAft>
                <a:spcPts val="0"/>
              </a:spcAft>
              <a:buClr>
                <a:srgbClr val="3C464A"/>
              </a:buClr>
              <a:buNone/>
            </a:pPr>
            <a:r>
              <a:rPr lang="en-US" i="1" dirty="0" smtClean="0">
                <a:solidFill>
                  <a:srgbClr val="3C464A"/>
                </a:solidFill>
              </a:rPr>
              <a:t>Creating schools good enough for George and Jack is what inspires me to be here.”</a:t>
            </a:r>
            <a:endParaRPr lang="en-US" i="1" dirty="0">
              <a:solidFill>
                <a:srgbClr val="3C464A"/>
              </a:solidFill>
            </a:endParaRPr>
          </a:p>
          <a:p>
            <a:pPr marL="0" marR="0" lvl="0" indent="-139700" algn="l" rtl="0">
              <a:spcBef>
                <a:spcPts val="0"/>
              </a:spcBef>
              <a:buClr>
                <a:schemeClr val="dk1"/>
              </a:buClr>
              <a:buSzPct val="100000"/>
              <a:buFont typeface="Calibri"/>
              <a:buNone/>
            </a:pPr>
            <a:endParaRPr lang="en-US" sz="2200" b="1" i="0" u="none" strike="noStrike" cap="none" dirty="0">
              <a:solidFill>
                <a:schemeClr val="dk1"/>
              </a:solidFill>
              <a:latin typeface="Calibri"/>
              <a:ea typeface="Calibri"/>
              <a:cs typeface="Calibri"/>
              <a:sym typeface="Calibri"/>
            </a:endParaRPr>
          </a:p>
        </p:txBody>
      </p:sp>
      <p:sp>
        <p:nvSpPr>
          <p:cNvPr id="6" name="Rectangle 5"/>
          <p:cNvSpPr/>
          <p:nvPr/>
        </p:nvSpPr>
        <p:spPr>
          <a:xfrm>
            <a:off x="304800" y="304800"/>
            <a:ext cx="8458200" cy="430887"/>
          </a:xfrm>
          <a:prstGeom prst="rect">
            <a:avLst/>
          </a:prstGeom>
        </p:spPr>
        <p:txBody>
          <a:bodyPr wrap="square">
            <a:spAutoFit/>
          </a:bodyPr>
          <a:lstStyle/>
          <a:p>
            <a:r>
              <a:rPr lang="en-US" sz="2200" b="1" dirty="0">
                <a:solidFill>
                  <a:srgbClr val="496C73"/>
                </a:solidFill>
                <a:latin typeface="Calibri" panose="020F0502020204030204" pitchFamily="34" charset="0"/>
              </a:rPr>
              <a:t>What </a:t>
            </a:r>
            <a:r>
              <a:rPr lang="en-US" sz="2200" b="1" dirty="0" smtClean="0">
                <a:solidFill>
                  <a:srgbClr val="496C73"/>
                </a:solidFill>
                <a:latin typeface="Calibri" panose="020F0502020204030204" pitchFamily="34" charset="0"/>
              </a:rPr>
              <a:t>inspires me </a:t>
            </a:r>
            <a:r>
              <a:rPr lang="en-US" sz="2200" b="1" dirty="0">
                <a:solidFill>
                  <a:srgbClr val="496C73"/>
                </a:solidFill>
                <a:latin typeface="Calibri" panose="020F0502020204030204" pitchFamily="34" charset="0"/>
              </a:rPr>
              <a:t>to be here?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2667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828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ssionQuestionData" descr="&lt;?xml version=&quot;1.0&quot;?&gt;&lt;AllQuestions /&gt;" hidden="1"/>
          <p:cNvSpPr txBox="1"/>
          <p:nvPr/>
        </p:nvSpPr>
        <p:spPr>
          <a:xfrm>
            <a:off x="0" y="0"/>
            <a:ext cx="0" cy="0"/>
          </a:xfrm>
          <a:prstGeom prst="rect">
            <a:avLst/>
          </a:prstGeom>
        </p:spPr>
        <p:txBody>
          <a:bodyPr vert="horz" rtlCol="0">
            <a:spAutoFit/>
          </a:bodyPr>
          <a:lstStyle/>
          <a:p>
            <a:endParaRPr lang="en-US" sz="3000" dirty="0" smtClean="0">
              <a:ln>
                <a:noFill/>
              </a:ln>
            </a:endParaRPr>
          </a:p>
        </p:txBody>
      </p:sp>
      <p:sp>
        <p:nvSpPr>
          <p:cNvPr id="3" name="SessionAnswerData" descr="&lt;?xml version=&quot;1.0&quot;?&gt;&lt;AllAnswers /&gt;" hidden="1"/>
          <p:cNvSpPr txBox="1"/>
          <p:nvPr/>
        </p:nvSpPr>
        <p:spPr>
          <a:xfrm>
            <a:off x="1270000" y="0"/>
            <a:ext cx="0" cy="0"/>
          </a:xfrm>
          <a:prstGeom prst="rect">
            <a:avLst/>
          </a:prstGeom>
        </p:spPr>
        <p:txBody>
          <a:bodyPr vert="horz" rtlCol="0">
            <a:spAutoFit/>
          </a:bodyPr>
          <a:lstStyle/>
          <a:p>
            <a:endParaRPr lang="en-US" sz="3000" dirty="0" smtClean="0">
              <a:ln>
                <a:noFill/>
              </a:ln>
            </a:endParaRPr>
          </a:p>
        </p:txBody>
      </p:sp>
      <p:sp>
        <p:nvSpPr>
          <p:cNvPr id="4" name="SessionResponseData" hidden="1"/>
          <p:cNvSpPr txBox="1"/>
          <p:nvPr/>
        </p:nvSpPr>
        <p:spPr>
          <a:xfrm>
            <a:off x="0" y="0"/>
            <a:ext cx="0" cy="0"/>
          </a:xfrm>
          <a:prstGeom prst="rect">
            <a:avLst/>
          </a:prstGeom>
        </p:spPr>
        <p:txBody>
          <a:bodyPr vert="horz" rtlCol="0">
            <a:spAutoFit/>
          </a:bodyPr>
          <a:lstStyle/>
          <a:p>
            <a:endParaRPr lang="en-US" sz="3000" dirty="0" smtClean="0">
              <a:ln>
                <a:noFill/>
              </a:ln>
            </a:endParaRPr>
          </a:p>
        </p:txBody>
      </p:sp>
      <p:sp>
        <p:nvSpPr>
          <p:cNvPr id="5"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ChartModel&gt;3D&lt;/ChartModel&gt;&lt;SimulatedVoteCount&gt;50&lt;/SimulatedVoteCount&gt;&lt;gridColor&gt;176,216,255&lt;/gridColor&gt;&lt;gridAlternateColor&gt;62,158,255&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EZ-VOTE Objects&lt;/showControlBar&gt;&lt;defaultCorrectPointValue&gt;100&lt;/defaultCorrectPointValue&gt;&lt;defaultIncorrectPointValue&gt;0&lt;/defaultIncorrectPointValue&gt;&lt;chartColor1&gt;187,224,227&lt;/chartColor1&gt;&lt;chartColor2&gt;51,51,153&lt;/chartColor2&gt;&lt;chartColor3&gt;0,153,153&lt;/chartColor3&gt;&lt;chartColor4&gt;153,204,0&lt;/chartColor4&gt;&lt;chartColor5&gt;128,128,128&lt;/chartColor5&gt;&lt;chartColor6&gt;0,0,0&lt;/chartColor6&gt;&lt;chartColor7&gt;0,102,204&lt;/chartColor7&gt;&lt;chartColor8&gt;204,204,255&lt;/chartColor8&gt;&lt;chartColor9&gt;255,0,0&lt;/chartColor9&gt;&lt;chartColor10&gt;255,255,0&lt;/chartColor10&gt;&lt;teamColor1&gt;187,224,227&lt;/teamColor1&gt;&lt;teamColor2&gt;51,51,153&lt;/teamColor2&gt;&lt;teamColor3&gt;0,153,153&lt;/teamColor3&gt;&lt;teamColor4&gt;153,204,0&lt;/teamColor4&gt;&lt;teamColor5&gt;128,128,128&lt;/teamColor5&gt;&lt;teamColor6&gt;0,0,0&lt;/teamColor6&gt;&lt;teamColor7&gt;0,102,204&lt;/teamColor7&gt;&lt;teamColor8&gt;204,204,255&lt;/teamColor8&gt;&lt;teamColor9&gt;255,0,0&lt;/teamColor9&gt;&lt;teamColor10&gt;255,255,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No&lt;/isGridColorKnownColor&gt;&lt;gridColorName&gt;255,255,0&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0" y="0"/>
            <a:ext cx="0" cy="0"/>
          </a:xfrm>
          <a:prstGeom prst="rect">
            <a:avLst/>
          </a:prstGeom>
        </p:spPr>
        <p:txBody>
          <a:bodyPr vert="horz" rtlCol="0">
            <a:spAutoFit/>
          </a:bodyPr>
          <a:lstStyle/>
          <a:p>
            <a:endParaRPr lang="en-US" sz="3000" dirty="0" smtClean="0">
              <a:ln>
                <a:noFill/>
              </a:ln>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609600"/>
            <a:ext cx="7162800" cy="4137982"/>
          </a:xfrm>
          <a:prstGeom prst="rect">
            <a:avLst/>
          </a:prstGeom>
          <a:noFill/>
          <a:ln>
            <a:noFill/>
          </a:ln>
        </p:spPr>
      </p:pic>
      <p:sp>
        <p:nvSpPr>
          <p:cNvPr id="9" name="Title 8"/>
          <p:cNvSpPr txBox="1">
            <a:spLocks/>
          </p:cNvSpPr>
          <p:nvPr/>
        </p:nvSpPr>
        <p:spPr bwMode="auto">
          <a:xfrm>
            <a:off x="457200" y="4876800"/>
            <a:ext cx="7696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algn="ctr" defTabSz="914400" rtl="0" eaLnBrk="0" fontAlgn="base" latinLnBrk="0" hangingPunct="0">
              <a:spcBef>
                <a:spcPct val="0"/>
              </a:spcBef>
              <a:spcAft>
                <a:spcPct val="0"/>
              </a:spcAft>
              <a:defRPr lang="en-US" sz="2200" b="1" kern="1200" dirty="0" smtClean="0">
                <a:ln cap="sq">
                  <a:noFill/>
                </a:ln>
                <a:solidFill>
                  <a:schemeClr val="accent1"/>
                </a:solidFill>
                <a:latin typeface="Arial" charset="0"/>
                <a:ea typeface="ＭＳ Ｐゴシック" charset="-128"/>
                <a:cs typeface="ＭＳ Ｐゴシック" charset="0"/>
              </a:defRPr>
            </a:lvl1pPr>
            <a:lvl2pPr algn="l" rtl="0" eaLnBrk="0" fontAlgn="base" hangingPunct="0">
              <a:spcBef>
                <a:spcPct val="0"/>
              </a:spcBef>
              <a:spcAft>
                <a:spcPct val="0"/>
              </a:spcAft>
              <a:defRPr sz="2800">
                <a:solidFill>
                  <a:schemeClr val="accent1"/>
                </a:solidFill>
                <a:latin typeface="Arial" charset="0"/>
                <a:ea typeface="ＭＳ Ｐゴシック" charset="-128"/>
                <a:cs typeface="ＭＳ Ｐゴシック" charset="0"/>
              </a:defRPr>
            </a:lvl2pPr>
            <a:lvl3pPr algn="l" rtl="0" eaLnBrk="0" fontAlgn="base" hangingPunct="0">
              <a:spcBef>
                <a:spcPct val="0"/>
              </a:spcBef>
              <a:spcAft>
                <a:spcPct val="0"/>
              </a:spcAft>
              <a:defRPr sz="2800">
                <a:solidFill>
                  <a:schemeClr val="accent1"/>
                </a:solidFill>
                <a:latin typeface="Arial" charset="0"/>
                <a:ea typeface="ＭＳ Ｐゴシック" charset="-128"/>
                <a:cs typeface="ＭＳ Ｐゴシック" charset="0"/>
              </a:defRPr>
            </a:lvl3pPr>
            <a:lvl4pPr algn="l" rtl="0" eaLnBrk="0" fontAlgn="base" hangingPunct="0">
              <a:spcBef>
                <a:spcPct val="0"/>
              </a:spcBef>
              <a:spcAft>
                <a:spcPct val="0"/>
              </a:spcAft>
              <a:defRPr sz="2800">
                <a:solidFill>
                  <a:schemeClr val="accent1"/>
                </a:solidFill>
                <a:latin typeface="Arial" charset="0"/>
                <a:ea typeface="ＭＳ Ｐゴシック" charset="-128"/>
                <a:cs typeface="ＭＳ Ｐゴシック" charset="0"/>
              </a:defRPr>
            </a:lvl4pPr>
            <a:lvl5pPr algn="l" rtl="0" eaLnBrk="0" fontAlgn="base" hangingPunct="0">
              <a:spcBef>
                <a:spcPct val="0"/>
              </a:spcBef>
              <a:spcAft>
                <a:spcPct val="0"/>
              </a:spcAft>
              <a:defRPr sz="2800">
                <a:solidFill>
                  <a:schemeClr val="accent1"/>
                </a:solidFill>
                <a:latin typeface="Arial" charset="0"/>
                <a:ea typeface="ＭＳ Ｐゴシック" charset="-128"/>
                <a:cs typeface="ＭＳ Ｐゴシック" charset="0"/>
              </a:defRPr>
            </a:lvl5pPr>
            <a:lvl6pPr marL="457200" algn="l" rtl="0" eaLnBrk="1" fontAlgn="base" hangingPunct="1">
              <a:spcBef>
                <a:spcPct val="0"/>
              </a:spcBef>
              <a:spcAft>
                <a:spcPct val="0"/>
              </a:spcAft>
              <a:defRPr sz="3200">
                <a:solidFill>
                  <a:schemeClr val="accent1"/>
                </a:solidFill>
                <a:latin typeface="Arial" charset="0"/>
              </a:defRPr>
            </a:lvl6pPr>
            <a:lvl7pPr marL="914400" algn="l" rtl="0" eaLnBrk="1" fontAlgn="base" hangingPunct="1">
              <a:spcBef>
                <a:spcPct val="0"/>
              </a:spcBef>
              <a:spcAft>
                <a:spcPct val="0"/>
              </a:spcAft>
              <a:defRPr sz="3200">
                <a:solidFill>
                  <a:schemeClr val="accent1"/>
                </a:solidFill>
                <a:latin typeface="Arial" charset="0"/>
              </a:defRPr>
            </a:lvl7pPr>
            <a:lvl8pPr marL="1371600" algn="l" rtl="0" eaLnBrk="1" fontAlgn="base" hangingPunct="1">
              <a:spcBef>
                <a:spcPct val="0"/>
              </a:spcBef>
              <a:spcAft>
                <a:spcPct val="0"/>
              </a:spcAft>
              <a:defRPr sz="3200">
                <a:solidFill>
                  <a:schemeClr val="accent1"/>
                </a:solidFill>
                <a:latin typeface="Arial" charset="0"/>
              </a:defRPr>
            </a:lvl8pPr>
            <a:lvl9pPr marL="1828800" algn="l" rtl="0" eaLnBrk="1" fontAlgn="base" hangingPunct="1">
              <a:spcBef>
                <a:spcPct val="0"/>
              </a:spcBef>
              <a:spcAft>
                <a:spcPct val="0"/>
              </a:spcAft>
              <a:defRPr sz="3200">
                <a:solidFill>
                  <a:schemeClr val="accent1"/>
                </a:solidFill>
                <a:latin typeface="Arial" charset="0"/>
              </a:defRPr>
            </a:lvl9pPr>
          </a:lstStyle>
          <a:p>
            <a:pPr defTabSz="457200">
              <a:defRPr/>
            </a:pPr>
            <a:r>
              <a:rPr lang="en-US" sz="3600" dirty="0" smtClean="0">
                <a:solidFill>
                  <a:schemeClr val="tx1"/>
                </a:solidFill>
              </a:rPr>
              <a:t>When </a:t>
            </a:r>
            <a:r>
              <a:rPr lang="en-US" sz="3600" dirty="0">
                <a:solidFill>
                  <a:schemeClr val="tx1"/>
                </a:solidFill>
              </a:rPr>
              <a:t>we focus </a:t>
            </a:r>
            <a:r>
              <a:rPr lang="en-US" sz="3600" dirty="0" smtClean="0">
                <a:solidFill>
                  <a:schemeClr val="tx1"/>
                </a:solidFill>
              </a:rPr>
              <a:t>on </a:t>
            </a:r>
            <a:r>
              <a:rPr lang="en-US" sz="3600" dirty="0">
                <a:solidFill>
                  <a:schemeClr val="tx1"/>
                </a:solidFill>
              </a:rPr>
              <a:t>leaders, </a:t>
            </a:r>
            <a:br>
              <a:rPr lang="en-US" sz="3600" dirty="0">
                <a:solidFill>
                  <a:schemeClr val="tx1"/>
                </a:solidFill>
              </a:rPr>
            </a:br>
            <a:r>
              <a:rPr lang="en-US" sz="3600" dirty="0">
                <a:solidFill>
                  <a:schemeClr val="tx1"/>
                </a:solidFill>
              </a:rPr>
              <a:t>our teachers </a:t>
            </a:r>
            <a:r>
              <a:rPr lang="en-US" sz="3600" dirty="0" smtClean="0">
                <a:solidFill>
                  <a:schemeClr val="tx1"/>
                </a:solidFill>
              </a:rPr>
              <a:t>succeed.</a:t>
            </a:r>
            <a:endParaRPr lang="en-US" sz="3600" dirty="0">
              <a:solidFill>
                <a:schemeClr val="tx1"/>
              </a:solidFill>
            </a:endParaRPr>
          </a:p>
        </p:txBody>
      </p:sp>
    </p:spTree>
    <p:extLst>
      <p:ext uri="{BB962C8B-B14F-4D97-AF65-F5344CB8AC3E}">
        <p14:creationId xmlns:p14="http://schemas.microsoft.com/office/powerpoint/2010/main" val="4161790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04800" y="233694"/>
            <a:ext cx="8525841" cy="430800"/>
          </a:xfrm>
          <a:prstGeom prst="rect">
            <a:avLst/>
          </a:prstGeom>
          <a:noFill/>
          <a:ln>
            <a:noFill/>
          </a:ln>
        </p:spPr>
        <p:txBody>
          <a:bodyPr wrap="square" lIns="0"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2800" b="1" i="0" u="none" strike="noStrike" cap="none" dirty="0" smtClean="0">
                <a:solidFill>
                  <a:schemeClr val="dk1"/>
                </a:solidFill>
                <a:sym typeface="Calibri"/>
              </a:rPr>
              <a:t>Our Research</a:t>
            </a:r>
            <a:endParaRPr sz="2800" dirty="0"/>
          </a:p>
        </p:txBody>
      </p:sp>
      <p:pic>
        <p:nvPicPr>
          <p:cNvPr id="390" name="Shape 390" descr="PNG Image"/>
          <p:cNvPicPr preferRelativeResize="0"/>
          <p:nvPr/>
        </p:nvPicPr>
        <p:blipFill rotWithShape="1">
          <a:blip r:embed="rId3">
            <a:alphaModFix/>
          </a:blip>
          <a:srcRect/>
          <a:stretch/>
        </p:blipFill>
        <p:spPr>
          <a:xfrm>
            <a:off x="838200" y="2133600"/>
            <a:ext cx="3096260" cy="3203029"/>
          </a:xfrm>
          <a:prstGeom prst="rect">
            <a:avLst/>
          </a:prstGeom>
          <a:noFill/>
          <a:ln>
            <a:noFill/>
          </a:ln>
        </p:spPr>
      </p:pic>
      <p:pic>
        <p:nvPicPr>
          <p:cNvPr id="391" name="Shape 391"/>
          <p:cNvPicPr preferRelativeResize="0"/>
          <p:nvPr/>
        </p:nvPicPr>
        <p:blipFill rotWithShape="1">
          <a:blip r:embed="rId4">
            <a:alphaModFix/>
          </a:blip>
          <a:srcRect/>
          <a:stretch/>
        </p:blipFill>
        <p:spPr>
          <a:xfrm>
            <a:off x="5334000" y="1866901"/>
            <a:ext cx="3200400" cy="3848099"/>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494279" y="0"/>
            <a:ext cx="3970791" cy="5951538"/>
          </a:xfrm>
          <a:prstGeom prst="rect">
            <a:avLst/>
          </a:prstGeom>
        </p:spPr>
      </p:pic>
      <p:pic>
        <p:nvPicPr>
          <p:cNvPr id="17" name="Picture Placeholder 16"/>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tretch>
            <a:fillRect/>
          </a:stretch>
        </p:blipFill>
        <p:spPr>
          <a:xfrm>
            <a:off x="4724400" y="-26158"/>
            <a:ext cx="3967692" cy="5951538"/>
          </a:xfrm>
          <a:prstGeom prst="rect">
            <a:avLst/>
          </a:prstGeom>
        </p:spPr>
      </p:pic>
      <p:pic>
        <p:nvPicPr>
          <p:cNvPr id="18" name="Picture Placeholder 17"/>
          <p:cNvPicPr>
            <a:picLocks noGrp="1" noChangeAspect="1"/>
          </p:cNvPicPr>
          <p:nvPr>
            <p:ph type="pic" sz="quarter" idx="4294967295"/>
          </p:nvPr>
        </p:nvPicPr>
        <p:blipFill>
          <a:blip r:embed="rId5" cstate="screen">
            <a:extLst>
              <a:ext uri="{28A0092B-C50C-407E-A947-70E740481C1C}">
                <a14:useLocalDpi xmlns:a14="http://schemas.microsoft.com/office/drawing/2010/main"/>
              </a:ext>
            </a:extLst>
          </a:blip>
          <a:srcRect/>
          <a:stretch>
            <a:fillRect/>
          </a:stretch>
        </p:blipFill>
        <p:spPr>
          <a:xfrm>
            <a:off x="1453357" y="5159375"/>
            <a:ext cx="6237287" cy="1119188"/>
          </a:xfrm>
          <a:prstGeom prst="rect">
            <a:avLst/>
          </a:prstGeom>
        </p:spPr>
      </p:pic>
      <p:sp>
        <p:nvSpPr>
          <p:cNvPr id="4" name="Title 3"/>
          <p:cNvSpPr>
            <a:spLocks noGrp="1"/>
          </p:cNvSpPr>
          <p:nvPr>
            <p:ph type="title"/>
          </p:nvPr>
        </p:nvSpPr>
        <p:spPr>
          <a:xfrm>
            <a:off x="1447800" y="5257800"/>
            <a:ext cx="6248400" cy="1200329"/>
          </a:xfrm>
        </p:spPr>
        <p:txBody>
          <a:bodyPr/>
          <a:lstStyle/>
          <a:p>
            <a:pPr lvl="0"/>
            <a:r>
              <a:rPr lang="en-US" cap="none" dirty="0" smtClean="0">
                <a:solidFill>
                  <a:srgbClr val="496C73"/>
                </a:solidFill>
                <a:latin typeface="Calibri"/>
                <a:ea typeface="Calibri"/>
                <a:cs typeface="Calibri"/>
                <a:sym typeface="Calibri"/>
              </a:rPr>
              <a:t>PART </a:t>
            </a:r>
            <a:r>
              <a:rPr lang="en-US" dirty="0" smtClean="0">
                <a:solidFill>
                  <a:srgbClr val="496C73"/>
                </a:solidFill>
              </a:rPr>
              <a:t>II</a:t>
            </a:r>
            <a:r>
              <a:rPr lang="en-US" cap="none" dirty="0" smtClean="0">
                <a:solidFill>
                  <a:srgbClr val="496C73"/>
                </a:solidFill>
                <a:latin typeface="Calibri"/>
                <a:ea typeface="Calibri"/>
                <a:cs typeface="Calibri"/>
                <a:sym typeface="Calibri"/>
              </a:rPr>
              <a:t>: </a:t>
            </a:r>
            <a:r>
              <a:rPr lang="en-US" dirty="0" smtClean="0">
                <a:sym typeface="Calibri"/>
              </a:rPr>
              <a:t>The Transformational Leadership Framework</a:t>
            </a:r>
            <a:r>
              <a:rPr lang="en-US" cap="none" dirty="0" smtClean="0">
                <a:solidFill>
                  <a:srgbClr val="496C73"/>
                </a:solidFill>
                <a:latin typeface="Calibri"/>
                <a:ea typeface="Calibri"/>
                <a:cs typeface="Calibri"/>
                <a:sym typeface="Calibri"/>
              </a:rPr>
              <a:t> </a:t>
            </a:r>
            <a:endParaRPr lang="en-US" cap="none" dirty="0">
              <a:solidFill>
                <a:srgbClr val="496C73"/>
              </a:solidFill>
              <a:latin typeface="Calibri"/>
              <a:ea typeface="Calibri"/>
              <a:cs typeface="Calibri"/>
              <a:sym typeface="Calibri"/>
            </a:endParaRPr>
          </a:p>
        </p:txBody>
      </p:sp>
    </p:spTree>
    <p:extLst>
      <p:ext uri="{BB962C8B-B14F-4D97-AF65-F5344CB8AC3E}">
        <p14:creationId xmlns:p14="http://schemas.microsoft.com/office/powerpoint/2010/main" val="359205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Shape 265"/>
          <p:cNvSpPr txBox="1">
            <a:spLocks noGrp="1"/>
          </p:cNvSpPr>
          <p:nvPr>
            <p:ph idx="1"/>
          </p:nvPr>
        </p:nvSpPr>
        <p:spPr>
          <a:xfrm>
            <a:off x="313341" y="1327150"/>
            <a:ext cx="5077525" cy="4513415"/>
          </a:xfrm>
        </p:spPr>
        <p:txBody>
          <a:bodyPr/>
          <a:lstStyle/>
          <a:p>
            <a:pPr lvl="0"/>
            <a:r>
              <a:rPr lang="en-US" dirty="0">
                <a:solidFill>
                  <a:srgbClr val="3C464A"/>
                </a:solidFill>
                <a:sym typeface="Calibri"/>
              </a:rPr>
              <a:t>“…this book walks you through how to identify your school’s needs, how to determine the </a:t>
            </a:r>
            <a:r>
              <a:rPr lang="en-US" dirty="0">
                <a:solidFill>
                  <a:srgbClr val="C00000"/>
                </a:solidFill>
                <a:sym typeface="Calibri"/>
              </a:rPr>
              <a:t>most efficient and essential actions </a:t>
            </a:r>
            <a:r>
              <a:rPr lang="en-US" dirty="0">
                <a:solidFill>
                  <a:srgbClr val="3C464A"/>
                </a:solidFill>
                <a:sym typeface="Calibri"/>
              </a:rPr>
              <a:t>you and your staff can take to improve student learning at your school, and how you can best put those practices in place</a:t>
            </a:r>
            <a:r>
              <a:rPr lang="en-US" dirty="0" smtClean="0">
                <a:solidFill>
                  <a:srgbClr val="3C464A"/>
                </a:solidFill>
                <a:sym typeface="Calibri"/>
              </a:rPr>
              <a:t>.”</a:t>
            </a:r>
          </a:p>
          <a:p>
            <a:pPr lvl="0"/>
            <a:endParaRPr lang="en-US" dirty="0">
              <a:solidFill>
                <a:srgbClr val="3C464A"/>
              </a:solidFill>
              <a:sym typeface="Calibri"/>
            </a:endParaRPr>
          </a:p>
          <a:p>
            <a:pPr lvl="0"/>
            <a:r>
              <a:rPr lang="en-US" b="0" dirty="0" smtClean="0">
                <a:solidFill>
                  <a:srgbClr val="3C464A"/>
                </a:solidFill>
                <a:sym typeface="Calibri"/>
              </a:rPr>
              <a:t>-Breakthrough Principals (page 5)</a:t>
            </a:r>
          </a:p>
          <a:p>
            <a:pPr lvl="0"/>
            <a:endParaRPr lang="en-US" dirty="0">
              <a:solidFill>
                <a:srgbClr val="3C464A"/>
              </a:solidFill>
              <a:sym typeface="Calibri"/>
            </a:endParaRPr>
          </a:p>
          <a:p>
            <a:r>
              <a:rPr lang="en-US" b="0" i="1" dirty="0" smtClean="0">
                <a:solidFill>
                  <a:srgbClr val="3C464A"/>
                </a:solidFill>
                <a:sym typeface="Calibri"/>
              </a:rPr>
              <a:t>The Transformational Leadership Framework</a:t>
            </a:r>
            <a:endParaRPr lang="en-US" sz="800" b="0" dirty="0" smtClean="0">
              <a:solidFill>
                <a:srgbClr val="000000"/>
              </a:solidFill>
            </a:endParaRPr>
          </a:p>
          <a:p>
            <a:endParaRPr lang="en-US" sz="800" b="0" dirty="0">
              <a:solidFill>
                <a:srgbClr val="000000"/>
              </a:solidFill>
            </a:endParaRPr>
          </a:p>
          <a:p>
            <a:r>
              <a:rPr lang="en-US" sz="800" b="0" dirty="0" smtClean="0">
                <a:solidFill>
                  <a:srgbClr val="000000"/>
                </a:solidFill>
              </a:rPr>
              <a:t>        </a:t>
            </a:r>
            <a:r>
              <a:rPr lang="en-US" b="0" i="1" dirty="0" smtClean="0">
                <a:solidFill>
                  <a:srgbClr val="3C464A"/>
                </a:solidFill>
                <a:sym typeface="Calibri"/>
              </a:rPr>
              <a:t>(TLF   ) highlights principal actions, yet has implications for the role of Superintendents</a:t>
            </a:r>
            <a:r>
              <a:rPr lang="en-US" b="0" i="1" dirty="0">
                <a:solidFill>
                  <a:srgbClr val="3C464A"/>
                </a:solidFill>
              </a:rPr>
              <a:t> </a:t>
            </a:r>
            <a:r>
              <a:rPr lang="en-US" b="0" i="1" dirty="0" smtClean="0">
                <a:solidFill>
                  <a:srgbClr val="3C464A"/>
                </a:solidFill>
              </a:rPr>
              <a:t>and anyone who supports the work of Principals.</a:t>
            </a:r>
            <a:endParaRPr lang="en-US" b="0" i="1" dirty="0">
              <a:solidFill>
                <a:srgbClr val="3C464A"/>
              </a:solidFill>
            </a:endParaRPr>
          </a:p>
          <a:p>
            <a:pPr lvl="0"/>
            <a:endParaRPr lang="en-US" dirty="0" smtClean="0">
              <a:sym typeface="Calibri"/>
            </a:endParaRPr>
          </a:p>
          <a:p>
            <a:pPr lvl="0"/>
            <a:endParaRPr lang="en-US" dirty="0">
              <a:sym typeface="Calibri"/>
            </a:endParaRPr>
          </a:p>
        </p:txBody>
      </p:sp>
      <p:sp>
        <p:nvSpPr>
          <p:cNvPr id="263" name="Shape 263"/>
          <p:cNvSpPr txBox="1">
            <a:spLocks noGrp="1"/>
          </p:cNvSpPr>
          <p:nvPr>
            <p:ph type="title"/>
          </p:nvPr>
        </p:nvSpPr>
        <p:spPr/>
        <p:txBody>
          <a:bodyPr/>
          <a:lstStyle/>
          <a:p>
            <a:pPr lvl="0"/>
            <a:r>
              <a:rPr lang="en-US" dirty="0" smtClean="0">
                <a:sym typeface="Calibri"/>
              </a:rPr>
              <a:t>New Leaders Research on IMPACTING STUDENT ACHIEVEMENT</a:t>
            </a:r>
            <a:endParaRPr lang="en-US" dirty="0">
              <a:sym typeface="Calibri"/>
            </a:endParaRPr>
          </a:p>
        </p:txBody>
      </p:sp>
      <p:pic>
        <p:nvPicPr>
          <p:cNvPr id="264" name="Shape 264"/>
          <p:cNvPicPr preferRelativeResize="0">
            <a:picLocks noGrp="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5581934" y="1664827"/>
            <a:ext cx="3249329" cy="4289114"/>
          </a:xfrm>
          <a:prstGeom prst="rect">
            <a:avLst/>
          </a:prstGeom>
        </p:spPr>
      </p:pic>
      <p:sp>
        <p:nvSpPr>
          <p:cNvPr id="3" name="TextBox 2"/>
          <p:cNvSpPr txBox="1"/>
          <p:nvPr/>
        </p:nvSpPr>
        <p:spPr>
          <a:xfrm>
            <a:off x="4770887" y="4250631"/>
            <a:ext cx="332142" cy="215444"/>
          </a:xfrm>
          <a:prstGeom prst="rect">
            <a:avLst/>
          </a:prstGeom>
          <a:noFill/>
        </p:spPr>
        <p:txBody>
          <a:bodyPr wrap="none" rtlCol="0">
            <a:spAutoFit/>
          </a:bodyPr>
          <a:lstStyle/>
          <a:p>
            <a:r>
              <a:rPr lang="en-US" sz="800" dirty="0" smtClean="0"/>
              <a:t>TM</a:t>
            </a:r>
            <a:endParaRPr lang="en-US" sz="800" dirty="0"/>
          </a:p>
        </p:txBody>
      </p:sp>
      <p:sp>
        <p:nvSpPr>
          <p:cNvPr id="7" name="TextBox 6"/>
          <p:cNvSpPr txBox="1"/>
          <p:nvPr/>
        </p:nvSpPr>
        <p:spPr>
          <a:xfrm>
            <a:off x="1169181" y="4691571"/>
            <a:ext cx="332142" cy="215444"/>
          </a:xfrm>
          <a:prstGeom prst="rect">
            <a:avLst/>
          </a:prstGeom>
          <a:noFill/>
        </p:spPr>
        <p:txBody>
          <a:bodyPr wrap="none" rtlCol="0">
            <a:spAutoFit/>
          </a:bodyPr>
          <a:lstStyle/>
          <a:p>
            <a:r>
              <a:rPr lang="en-US" sz="800" dirty="0" smtClean="0"/>
              <a:t>TM</a:t>
            </a:r>
            <a:endParaRPr lang="en-US" sz="800" dirty="0"/>
          </a:p>
        </p:txBody>
      </p:sp>
    </p:spTree>
    <p:extLst>
      <p:ext uri="{BB962C8B-B14F-4D97-AF65-F5344CB8AC3E}">
        <p14:creationId xmlns:p14="http://schemas.microsoft.com/office/powerpoint/2010/main" val="8306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Shape 265"/>
          <p:cNvSpPr txBox="1">
            <a:spLocks noGrp="1"/>
          </p:cNvSpPr>
          <p:nvPr>
            <p:ph idx="1"/>
          </p:nvPr>
        </p:nvSpPr>
        <p:spPr>
          <a:xfrm>
            <a:off x="313341" y="1327150"/>
            <a:ext cx="5077525" cy="723916"/>
          </a:xfrm>
        </p:spPr>
        <p:txBody>
          <a:bodyPr/>
          <a:lstStyle/>
          <a:p>
            <a:pPr lvl="0"/>
            <a:endParaRPr lang="en-US" dirty="0" smtClean="0">
              <a:sym typeface="Calibri"/>
            </a:endParaRPr>
          </a:p>
          <a:p>
            <a:pPr lvl="0"/>
            <a:endParaRPr lang="en-US" dirty="0">
              <a:sym typeface="Calibri"/>
            </a:endParaRPr>
          </a:p>
        </p:txBody>
      </p:sp>
      <p:sp>
        <p:nvSpPr>
          <p:cNvPr id="263" name="Shape 263"/>
          <p:cNvSpPr txBox="1">
            <a:spLocks noGrp="1"/>
          </p:cNvSpPr>
          <p:nvPr>
            <p:ph type="title"/>
          </p:nvPr>
        </p:nvSpPr>
        <p:spPr/>
        <p:txBody>
          <a:bodyPr/>
          <a:lstStyle/>
          <a:p>
            <a:pPr lvl="0"/>
            <a:r>
              <a:rPr lang="en-US" dirty="0" smtClean="0">
                <a:sym typeface="Calibri"/>
              </a:rPr>
              <a:t>New Leaders Research on IMPACTING STUDENT ACHIEVEMENT</a:t>
            </a:r>
            <a:endParaRPr lang="en-US" dirty="0">
              <a:sym typeface="Calibri"/>
            </a:endParaRPr>
          </a:p>
        </p:txBody>
      </p:sp>
      <p:pic>
        <p:nvPicPr>
          <p:cNvPr id="264" name="Shape 264"/>
          <p:cNvPicPr preferRelativeResize="0">
            <a:picLocks noGrp="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5581934" y="1664827"/>
            <a:ext cx="3249329" cy="4289114"/>
          </a:xfrm>
          <a:prstGeom prst="rect">
            <a:avLst/>
          </a:prstGeom>
        </p:spPr>
      </p:pic>
      <p:sp>
        <p:nvSpPr>
          <p:cNvPr id="5" name="Shape 1114"/>
          <p:cNvSpPr txBox="1"/>
          <p:nvPr/>
        </p:nvSpPr>
        <p:spPr>
          <a:xfrm>
            <a:off x="342900" y="990600"/>
            <a:ext cx="4914900" cy="5664577"/>
          </a:xfrm>
          <a:prstGeom prst="rect">
            <a:avLst/>
          </a:prstGeom>
          <a:noFill/>
          <a:ln>
            <a:noFill/>
          </a:ln>
        </p:spPr>
        <p:txBody>
          <a:bodyPr wrap="square" lIns="91425" tIns="45700" rIns="91425" bIns="45700" anchor="t" anchorCtr="0">
            <a:noAutofit/>
          </a:bodyPr>
          <a:lstStyle/>
          <a:p>
            <a:pPr>
              <a:buSzPct val="25000"/>
            </a:pPr>
            <a:r>
              <a:rPr lang="en-US" sz="1600" b="1" i="1" dirty="0">
                <a:solidFill>
                  <a:schemeClr val="tx1"/>
                </a:solidFill>
                <a:latin typeface="Calibri" panose="020F0502020204030204" pitchFamily="34" charset="0"/>
                <a:ea typeface="Calibri"/>
                <a:cs typeface="Calibri"/>
                <a:sym typeface="Calibri"/>
              </a:rPr>
              <a:t>C</a:t>
            </a:r>
            <a:r>
              <a:rPr lang="en-US" sz="1600" b="1" i="1" dirty="0" smtClean="0">
                <a:solidFill>
                  <a:schemeClr val="tx1"/>
                </a:solidFill>
                <a:latin typeface="Calibri" panose="020F0502020204030204" pitchFamily="34" charset="0"/>
                <a:ea typeface="Calibri"/>
                <a:cs typeface="Calibri"/>
                <a:sym typeface="Calibri"/>
              </a:rPr>
              <a:t>ategory 1: Learning </a:t>
            </a:r>
            <a:r>
              <a:rPr lang="en-US" sz="1600" b="1" i="1" dirty="0">
                <a:solidFill>
                  <a:schemeClr val="tx1"/>
                </a:solidFill>
                <a:latin typeface="Calibri" panose="020F0502020204030204" pitchFamily="34" charset="0"/>
                <a:ea typeface="Calibri"/>
                <a:cs typeface="Calibri"/>
                <a:sym typeface="Calibri"/>
              </a:rPr>
              <a:t>and </a:t>
            </a:r>
            <a:r>
              <a:rPr lang="en-US" sz="1600" b="1" i="1" dirty="0" smtClean="0">
                <a:solidFill>
                  <a:schemeClr val="tx1"/>
                </a:solidFill>
                <a:latin typeface="Calibri" panose="020F0502020204030204" pitchFamily="34" charset="0"/>
                <a:ea typeface="Calibri"/>
                <a:cs typeface="Calibri"/>
                <a:sym typeface="Calibri"/>
              </a:rPr>
              <a:t>Teaching</a:t>
            </a:r>
          </a:p>
          <a:p>
            <a:r>
              <a:rPr lang="en-US" dirty="0">
                <a:latin typeface="Calibri" panose="020F0502020204030204" pitchFamily="34" charset="0"/>
              </a:rPr>
              <a:t>Lever I:  Aligned Curriculum</a:t>
            </a:r>
          </a:p>
          <a:p>
            <a:r>
              <a:rPr lang="en-US" dirty="0" smtClean="0">
                <a:latin typeface="Calibri" panose="020F0502020204030204" pitchFamily="34" charset="0"/>
              </a:rPr>
              <a:t>Lever 2</a:t>
            </a:r>
            <a:r>
              <a:rPr lang="en-US" dirty="0">
                <a:latin typeface="Calibri" panose="020F0502020204030204" pitchFamily="34" charset="0"/>
              </a:rPr>
              <a:t>: </a:t>
            </a:r>
            <a:r>
              <a:rPr lang="en-US" dirty="0" smtClean="0">
                <a:latin typeface="Calibri" panose="020F0502020204030204" pitchFamily="34" charset="0"/>
              </a:rPr>
              <a:t>Classroom </a:t>
            </a:r>
            <a:r>
              <a:rPr lang="en-US" dirty="0">
                <a:latin typeface="Calibri" panose="020F0502020204030204" pitchFamily="34" charset="0"/>
              </a:rPr>
              <a:t>Practices and Instruction</a:t>
            </a:r>
          </a:p>
          <a:p>
            <a:r>
              <a:rPr lang="en-US" dirty="0">
                <a:latin typeface="Calibri" panose="020F0502020204030204" pitchFamily="34" charset="0"/>
              </a:rPr>
              <a:t>Lever 3:  Data</a:t>
            </a:r>
          </a:p>
          <a:p>
            <a:r>
              <a:rPr lang="en-US" dirty="0">
                <a:latin typeface="Calibri" panose="020F0502020204030204" pitchFamily="34" charset="0"/>
              </a:rPr>
              <a:t>Lever 4:  Student-Centered Differentiation</a:t>
            </a:r>
          </a:p>
          <a:p>
            <a:endParaRPr dirty="0">
              <a:solidFill>
                <a:schemeClr val="tx1"/>
              </a:solidFill>
              <a:latin typeface="Calibri" panose="020F0502020204030204" pitchFamily="34" charset="0"/>
              <a:ea typeface="Calibri"/>
              <a:cs typeface="Calibri"/>
              <a:sym typeface="Calibri"/>
            </a:endParaRPr>
          </a:p>
          <a:p>
            <a:pPr>
              <a:buSzPct val="25000"/>
            </a:pPr>
            <a:r>
              <a:rPr lang="en-US" sz="1600" b="1" i="1" dirty="0" smtClean="0">
                <a:solidFill>
                  <a:schemeClr val="tx1"/>
                </a:solidFill>
                <a:latin typeface="Calibri" panose="020F0502020204030204" pitchFamily="34" charset="0"/>
                <a:ea typeface="Calibri"/>
                <a:cs typeface="Calibri"/>
                <a:sym typeface="Calibri"/>
              </a:rPr>
              <a:t>Category 2: School Culture</a:t>
            </a:r>
          </a:p>
          <a:p>
            <a:r>
              <a:rPr lang="en-US" dirty="0">
                <a:latin typeface="Calibri" panose="020F0502020204030204" pitchFamily="34" charset="0"/>
              </a:rPr>
              <a:t>Lever 1:  Shared Mission and Values</a:t>
            </a:r>
          </a:p>
          <a:p>
            <a:r>
              <a:rPr lang="en-US" dirty="0">
                <a:latin typeface="Calibri" panose="020F0502020204030204" pitchFamily="34" charset="0"/>
              </a:rPr>
              <a:t>Lever 2:  Relationships</a:t>
            </a:r>
          </a:p>
          <a:p>
            <a:r>
              <a:rPr lang="en-US" dirty="0">
                <a:latin typeface="Calibri" panose="020F0502020204030204" pitchFamily="34" charset="0"/>
              </a:rPr>
              <a:t>Lever 3:  Family and Community Engagement</a:t>
            </a:r>
          </a:p>
          <a:p>
            <a:pPr>
              <a:buSzPct val="25000"/>
            </a:pPr>
            <a:endParaRPr lang="en-US" b="1" i="1" dirty="0">
              <a:solidFill>
                <a:schemeClr val="tx1"/>
              </a:solidFill>
              <a:latin typeface="Calibri" panose="020F0502020204030204" pitchFamily="34" charset="0"/>
              <a:ea typeface="Calibri"/>
              <a:cs typeface="Calibri"/>
              <a:sym typeface="Calibri"/>
            </a:endParaRPr>
          </a:p>
          <a:p>
            <a:r>
              <a:rPr lang="en-US" sz="1600" b="1" i="1" dirty="0" smtClean="0">
                <a:solidFill>
                  <a:schemeClr val="tx1"/>
                </a:solidFill>
                <a:latin typeface="Calibri" panose="020F0502020204030204" pitchFamily="34" charset="0"/>
                <a:ea typeface="Calibri"/>
                <a:cs typeface="Calibri"/>
                <a:sym typeface="Calibri"/>
              </a:rPr>
              <a:t>Category 3: Talent </a:t>
            </a:r>
            <a:r>
              <a:rPr lang="en-US" sz="1600" b="1" i="1" dirty="0">
                <a:solidFill>
                  <a:schemeClr val="tx1"/>
                </a:solidFill>
                <a:latin typeface="Calibri" panose="020F0502020204030204" pitchFamily="34" charset="0"/>
                <a:ea typeface="Calibri"/>
                <a:cs typeface="Calibri"/>
                <a:sym typeface="Calibri"/>
              </a:rPr>
              <a:t>Management</a:t>
            </a:r>
          </a:p>
          <a:p>
            <a:pPr>
              <a:buSzPct val="25000"/>
            </a:pPr>
            <a:r>
              <a:rPr lang="en-US" dirty="0" smtClean="0">
                <a:solidFill>
                  <a:schemeClr val="tx1">
                    <a:lumMod val="50000"/>
                  </a:schemeClr>
                </a:solidFill>
                <a:latin typeface="Calibri" panose="020F0502020204030204" pitchFamily="34" charset="0"/>
                <a:ea typeface="Calibri"/>
                <a:cs typeface="Calibri"/>
                <a:sym typeface="Calibri"/>
              </a:rPr>
              <a:t>Lever 1</a:t>
            </a:r>
            <a:r>
              <a:rPr lang="en-US" dirty="0" smtClean="0">
                <a:latin typeface="Calibri" panose="020F0502020204030204" pitchFamily="34" charset="0"/>
                <a:ea typeface="Calibri"/>
              </a:rPr>
              <a:t>:</a:t>
            </a:r>
            <a:r>
              <a:rPr lang="en-US" dirty="0" smtClean="0">
                <a:latin typeface="Calibri" panose="020F0502020204030204" pitchFamily="34" charset="0"/>
              </a:rPr>
              <a:t> </a:t>
            </a:r>
            <a:r>
              <a:rPr lang="en-US" dirty="0" smtClean="0">
                <a:solidFill>
                  <a:schemeClr val="tx1">
                    <a:lumMod val="50000"/>
                  </a:schemeClr>
                </a:solidFill>
                <a:latin typeface="Calibri" panose="020F0502020204030204" pitchFamily="34" charset="0"/>
                <a:ea typeface="Calibri"/>
                <a:cs typeface="Calibri"/>
                <a:sym typeface="Calibri"/>
              </a:rPr>
              <a:t>Recruitment </a:t>
            </a:r>
            <a:r>
              <a:rPr lang="en-US" dirty="0">
                <a:solidFill>
                  <a:schemeClr val="tx1">
                    <a:lumMod val="50000"/>
                  </a:schemeClr>
                </a:solidFill>
                <a:latin typeface="Calibri" panose="020F0502020204030204" pitchFamily="34" charset="0"/>
                <a:ea typeface="Calibri"/>
                <a:cs typeface="Calibri"/>
                <a:sym typeface="Calibri"/>
              </a:rPr>
              <a:t>and Onboarding</a:t>
            </a:r>
          </a:p>
          <a:p>
            <a:pPr>
              <a:buSzPct val="25000"/>
            </a:pPr>
            <a:r>
              <a:rPr lang="en-US" dirty="0">
                <a:solidFill>
                  <a:schemeClr val="tx1">
                    <a:lumMod val="50000"/>
                  </a:schemeClr>
                </a:solidFill>
                <a:latin typeface="Calibri" panose="020F0502020204030204" pitchFamily="34" charset="0"/>
                <a:ea typeface="Calibri"/>
                <a:cs typeface="Calibri"/>
                <a:sym typeface="Calibri"/>
              </a:rPr>
              <a:t>Lever </a:t>
            </a:r>
            <a:r>
              <a:rPr lang="en-US" dirty="0" smtClean="0">
                <a:solidFill>
                  <a:schemeClr val="tx1">
                    <a:lumMod val="50000"/>
                  </a:schemeClr>
                </a:solidFill>
                <a:latin typeface="Calibri" panose="020F0502020204030204" pitchFamily="34" charset="0"/>
                <a:ea typeface="Calibri"/>
                <a:cs typeface="Calibri"/>
                <a:sym typeface="Calibri"/>
              </a:rPr>
              <a:t>2: Instructional </a:t>
            </a:r>
            <a:r>
              <a:rPr lang="en-US" dirty="0">
                <a:solidFill>
                  <a:schemeClr val="tx1">
                    <a:lumMod val="50000"/>
                  </a:schemeClr>
                </a:solidFill>
                <a:latin typeface="Calibri" panose="020F0502020204030204" pitchFamily="34" charset="0"/>
                <a:ea typeface="Calibri"/>
                <a:cs typeface="Calibri"/>
                <a:sym typeface="Calibri"/>
              </a:rPr>
              <a:t>Leadership Team</a:t>
            </a:r>
          </a:p>
          <a:p>
            <a:pPr>
              <a:buSzPct val="25000"/>
            </a:pPr>
            <a:r>
              <a:rPr lang="en-US" dirty="0">
                <a:solidFill>
                  <a:schemeClr val="tx1">
                    <a:lumMod val="50000"/>
                  </a:schemeClr>
                </a:solidFill>
                <a:latin typeface="Calibri" panose="020F0502020204030204" pitchFamily="34" charset="0"/>
                <a:ea typeface="Calibri"/>
                <a:cs typeface="Calibri"/>
                <a:sym typeface="Calibri"/>
              </a:rPr>
              <a:t>Lever </a:t>
            </a:r>
            <a:r>
              <a:rPr lang="en-US" dirty="0" smtClean="0">
                <a:solidFill>
                  <a:schemeClr val="tx1">
                    <a:lumMod val="50000"/>
                  </a:schemeClr>
                </a:solidFill>
                <a:latin typeface="Calibri" panose="020F0502020204030204" pitchFamily="34" charset="0"/>
                <a:ea typeface="Calibri"/>
                <a:cs typeface="Calibri"/>
                <a:sym typeface="Calibri"/>
              </a:rPr>
              <a:t>3: Performance </a:t>
            </a:r>
            <a:r>
              <a:rPr lang="en-US" dirty="0">
                <a:solidFill>
                  <a:schemeClr val="tx1">
                    <a:lumMod val="50000"/>
                  </a:schemeClr>
                </a:solidFill>
                <a:latin typeface="Calibri" panose="020F0502020204030204" pitchFamily="34" charset="0"/>
                <a:ea typeface="Calibri"/>
                <a:cs typeface="Calibri"/>
                <a:sym typeface="Calibri"/>
              </a:rPr>
              <a:t>Monitoring and Evaluation</a:t>
            </a:r>
          </a:p>
          <a:p>
            <a:pPr>
              <a:buSzPct val="25000"/>
            </a:pPr>
            <a:r>
              <a:rPr lang="en-US" dirty="0">
                <a:solidFill>
                  <a:schemeClr val="tx1">
                    <a:lumMod val="50000"/>
                  </a:schemeClr>
                </a:solidFill>
                <a:latin typeface="Calibri" panose="020F0502020204030204" pitchFamily="34" charset="0"/>
                <a:ea typeface="Calibri"/>
                <a:cs typeface="Calibri"/>
                <a:sym typeface="Calibri"/>
              </a:rPr>
              <a:t>Lever </a:t>
            </a:r>
            <a:r>
              <a:rPr lang="en-US" dirty="0" smtClean="0">
                <a:solidFill>
                  <a:schemeClr val="tx1">
                    <a:lumMod val="50000"/>
                  </a:schemeClr>
                </a:solidFill>
                <a:latin typeface="Calibri" panose="020F0502020204030204" pitchFamily="34" charset="0"/>
                <a:ea typeface="Calibri"/>
                <a:cs typeface="Calibri"/>
                <a:sym typeface="Calibri"/>
              </a:rPr>
              <a:t>4: Professional </a:t>
            </a:r>
            <a:r>
              <a:rPr lang="en-US" dirty="0">
                <a:solidFill>
                  <a:schemeClr val="tx1">
                    <a:lumMod val="50000"/>
                  </a:schemeClr>
                </a:solidFill>
                <a:latin typeface="Calibri" panose="020F0502020204030204" pitchFamily="34" charset="0"/>
                <a:ea typeface="Calibri"/>
                <a:cs typeface="Calibri"/>
                <a:sym typeface="Calibri"/>
              </a:rPr>
              <a:t>Learning and </a:t>
            </a:r>
            <a:r>
              <a:rPr lang="en-US" dirty="0" smtClean="0">
                <a:solidFill>
                  <a:schemeClr val="tx1">
                    <a:lumMod val="50000"/>
                  </a:schemeClr>
                </a:solidFill>
                <a:latin typeface="Calibri" panose="020F0502020204030204" pitchFamily="34" charset="0"/>
                <a:ea typeface="Calibri"/>
                <a:cs typeface="Calibri"/>
                <a:sym typeface="Calibri"/>
              </a:rPr>
              <a:t>Collaboration</a:t>
            </a:r>
          </a:p>
          <a:p>
            <a:pPr>
              <a:buSzPct val="25000"/>
            </a:pPr>
            <a:endParaRPr lang="en-US" dirty="0">
              <a:solidFill>
                <a:schemeClr val="tx1"/>
              </a:solidFill>
              <a:latin typeface="Calibri" panose="020F0502020204030204" pitchFamily="34" charset="0"/>
              <a:ea typeface="Calibri"/>
              <a:cs typeface="Calibri"/>
              <a:sym typeface="Calibri"/>
            </a:endParaRPr>
          </a:p>
          <a:p>
            <a:pPr>
              <a:buSzPct val="25000"/>
            </a:pPr>
            <a:r>
              <a:rPr lang="en-US" sz="1600" b="1" i="1" dirty="0" smtClean="0">
                <a:solidFill>
                  <a:schemeClr val="tx1"/>
                </a:solidFill>
                <a:latin typeface="Calibri" panose="020F0502020204030204" pitchFamily="34" charset="0"/>
                <a:ea typeface="Calibri"/>
                <a:cs typeface="Calibri"/>
                <a:sym typeface="Calibri"/>
              </a:rPr>
              <a:t>Category 4: Planning and Operations</a:t>
            </a:r>
          </a:p>
          <a:p>
            <a:r>
              <a:rPr lang="en-US" dirty="0">
                <a:latin typeface="Calibri" panose="020F0502020204030204" pitchFamily="34" charset="0"/>
              </a:rPr>
              <a:t>Lever 1:  Goal Setting and Action Planning</a:t>
            </a:r>
          </a:p>
          <a:p>
            <a:r>
              <a:rPr lang="en-US" dirty="0">
                <a:latin typeface="Calibri" panose="020F0502020204030204" pitchFamily="34" charset="0"/>
              </a:rPr>
              <a:t>Lever 2:  Time Management</a:t>
            </a:r>
          </a:p>
          <a:p>
            <a:r>
              <a:rPr lang="en-US" dirty="0">
                <a:latin typeface="Calibri" panose="020F0502020204030204" pitchFamily="34" charset="0"/>
              </a:rPr>
              <a:t>Lever 3:  Budget</a:t>
            </a:r>
          </a:p>
          <a:p>
            <a:r>
              <a:rPr lang="en-US" dirty="0">
                <a:latin typeface="Calibri" panose="020F0502020204030204" pitchFamily="34" charset="0"/>
              </a:rPr>
              <a:t>Lever 4:  Community and District Relations</a:t>
            </a:r>
          </a:p>
          <a:p>
            <a:pPr>
              <a:buSzPct val="25000"/>
            </a:pPr>
            <a:endParaRPr lang="en-US" b="1" i="1" dirty="0">
              <a:solidFill>
                <a:schemeClr val="tx1"/>
              </a:solidFill>
              <a:latin typeface="Calibri" panose="020F0502020204030204" pitchFamily="34" charset="0"/>
              <a:ea typeface="Calibri"/>
              <a:cs typeface="Calibri"/>
              <a:sym typeface="Calibri"/>
            </a:endParaRPr>
          </a:p>
          <a:p>
            <a:pPr>
              <a:buSzPct val="25000"/>
            </a:pPr>
            <a:r>
              <a:rPr lang="en-US" sz="1600" b="1" i="1" dirty="0" smtClean="0">
                <a:solidFill>
                  <a:schemeClr val="tx1"/>
                </a:solidFill>
                <a:latin typeface="Calibri" panose="020F0502020204030204" pitchFamily="34" charset="0"/>
                <a:ea typeface="Calibri"/>
                <a:cs typeface="Calibri"/>
                <a:sym typeface="Calibri"/>
              </a:rPr>
              <a:t>Category 5: Personal Leadership</a:t>
            </a:r>
            <a:endParaRPr lang="en-US" sz="1600" b="1" i="1" dirty="0">
              <a:solidFill>
                <a:schemeClr val="tx1"/>
              </a:solidFill>
              <a:latin typeface="Calibri" panose="020F0502020204030204" pitchFamily="34" charset="0"/>
              <a:ea typeface="Calibri"/>
              <a:cs typeface="Calibri"/>
              <a:sym typeface="Calibri"/>
            </a:endParaRPr>
          </a:p>
          <a:p>
            <a:endParaRPr dirty="0">
              <a:solidFill>
                <a:srgbClr val="3C464A"/>
              </a:solidFill>
              <a:latin typeface="Calibri" panose="020F0502020204030204" pitchFamily="34" charset="0"/>
              <a:ea typeface="Calibri"/>
              <a:cs typeface="Calibri"/>
              <a:sym typeface="Calibri"/>
            </a:endParaRPr>
          </a:p>
          <a:p>
            <a:endParaRPr dirty="0">
              <a:solidFill>
                <a:srgbClr val="3C464A"/>
              </a:solidFill>
              <a:latin typeface="Calibri" panose="020F0502020204030204" pitchFamily="34" charset="0"/>
              <a:ea typeface="Calibri"/>
              <a:cs typeface="Calibri"/>
              <a:sym typeface="Calibri"/>
            </a:endParaRPr>
          </a:p>
        </p:txBody>
      </p:sp>
    </p:spTree>
    <p:extLst>
      <p:ext uri="{BB962C8B-B14F-4D97-AF65-F5344CB8AC3E}">
        <p14:creationId xmlns:p14="http://schemas.microsoft.com/office/powerpoint/2010/main" val="59889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2200" b="1" i="0" u="none" strike="noStrike" cap="none">
                <a:solidFill>
                  <a:schemeClr val="dk1"/>
                </a:solidFill>
                <a:latin typeface="Calibri"/>
                <a:ea typeface="Calibri"/>
                <a:cs typeface="Calibri"/>
                <a:sym typeface="Calibri"/>
              </a:rPr>
              <a:t>Introduction to the Transformational Leadership Framework</a:t>
            </a:r>
            <a:endParaRPr sz="2200" b="1" i="0" u="none" strike="noStrike" cap="none">
              <a:solidFill>
                <a:schemeClr val="dk1"/>
              </a:solidFill>
              <a:latin typeface="Calibri"/>
              <a:ea typeface="Calibri"/>
              <a:cs typeface="Calibri"/>
              <a:sym typeface="Calibri"/>
            </a:endParaRPr>
          </a:p>
        </p:txBody>
      </p:sp>
      <p:sp>
        <p:nvSpPr>
          <p:cNvPr id="420" name="Shape 420" title="NL_TLF_Intro_Final.mp4">
            <a:hlinkClick r:id="rId3"/>
          </p:cNvPr>
          <p:cNvSpPr/>
          <p:nvPr/>
        </p:nvSpPr>
        <p:spPr>
          <a:xfrm>
            <a:off x="2407350" y="2203293"/>
            <a:ext cx="4329310" cy="3246982"/>
          </a:xfrm>
          <a:prstGeom prst="rect">
            <a:avLst/>
          </a:prstGeom>
          <a:blipFill>
            <a:blip r:embed="rId4">
              <a:alphaModFix/>
            </a:blip>
            <a:stretch>
              <a:fillRect/>
            </a:stretch>
          </a:blipFill>
          <a:ln>
            <a:noFill/>
          </a:ln>
        </p:spPr>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Shape 354"/>
          <p:cNvSpPr txBox="1">
            <a:spLocks noGrp="1"/>
          </p:cNvSpPr>
          <p:nvPr>
            <p:ph idx="1"/>
          </p:nvPr>
        </p:nvSpPr>
        <p:spPr>
          <a:xfrm>
            <a:off x="313341" y="1327150"/>
            <a:ext cx="4639659" cy="4692650"/>
          </a:xfrm>
          <a:prstGeom prst="rect">
            <a:avLst/>
          </a:prstGeom>
          <a:noFill/>
          <a:ln>
            <a:noFill/>
          </a:ln>
        </p:spPr>
        <p:txBody>
          <a:bodyPr wrap="square" lIns="91425" tIns="45700" rIns="91425" bIns="45700" anchor="t" anchorCtr="0">
            <a:noAutofit/>
          </a:bodyPr>
          <a:lstStyle/>
          <a:p>
            <a:pPr>
              <a:buSzPct val="25000"/>
            </a:pPr>
            <a:r>
              <a:rPr lang="en-US" sz="2000" i="1" dirty="0" smtClean="0">
                <a:solidFill>
                  <a:schemeClr val="tx1"/>
                </a:solidFill>
                <a:latin typeface="Calibri" panose="020F0502020204030204" pitchFamily="34" charset="0"/>
              </a:rPr>
              <a:t>Category </a:t>
            </a:r>
            <a:r>
              <a:rPr lang="en-US" sz="2000" i="1" dirty="0">
                <a:solidFill>
                  <a:schemeClr val="tx1"/>
                </a:solidFill>
                <a:latin typeface="Calibri" panose="020F0502020204030204" pitchFamily="34" charset="0"/>
              </a:rPr>
              <a:t>1: Learning and </a:t>
            </a:r>
            <a:r>
              <a:rPr lang="en-US" sz="2000" i="1" dirty="0" smtClean="0">
                <a:solidFill>
                  <a:schemeClr val="tx1"/>
                </a:solidFill>
                <a:latin typeface="Calibri" panose="020F0502020204030204" pitchFamily="34" charset="0"/>
              </a:rPr>
              <a:t>Teaching</a:t>
            </a:r>
          </a:p>
          <a:p>
            <a:pPr>
              <a:buSzPct val="25000"/>
            </a:pPr>
            <a:endParaRPr lang="en-US" sz="2000" i="1" dirty="0">
              <a:solidFill>
                <a:schemeClr val="tx1"/>
              </a:solidFill>
              <a:latin typeface="Calibri" panose="020F0502020204030204" pitchFamily="34" charset="0"/>
            </a:endParaRPr>
          </a:p>
          <a:p>
            <a:r>
              <a:rPr lang="en-US" sz="2000" b="0" dirty="0">
                <a:latin typeface="Calibri" panose="020F0502020204030204" pitchFamily="34" charset="0"/>
              </a:rPr>
              <a:t>Lever I:  Aligned </a:t>
            </a:r>
            <a:r>
              <a:rPr lang="en-US" sz="2000" b="0" dirty="0" smtClean="0">
                <a:latin typeface="Calibri" panose="020F0502020204030204" pitchFamily="34" charset="0"/>
              </a:rPr>
              <a:t>Curriculum</a:t>
            </a:r>
          </a:p>
          <a:p>
            <a:endParaRPr lang="en-US" sz="2000" b="0" dirty="0">
              <a:latin typeface="Calibri" panose="020F0502020204030204" pitchFamily="34" charset="0"/>
            </a:endParaRPr>
          </a:p>
          <a:p>
            <a:r>
              <a:rPr lang="en-US" sz="2000" b="0" dirty="0">
                <a:latin typeface="Calibri" panose="020F0502020204030204" pitchFamily="34" charset="0"/>
              </a:rPr>
              <a:t>Lever 2:  Classroom Practices </a:t>
            </a:r>
            <a:r>
              <a:rPr lang="en-US" sz="2000" b="0" dirty="0" smtClean="0">
                <a:latin typeface="Calibri" panose="020F0502020204030204" pitchFamily="34" charset="0"/>
              </a:rPr>
              <a:t>and 	    Instruction</a:t>
            </a:r>
          </a:p>
          <a:p>
            <a:endParaRPr lang="en-US" sz="2000" b="0" dirty="0">
              <a:latin typeface="Calibri" panose="020F0502020204030204" pitchFamily="34" charset="0"/>
            </a:endParaRPr>
          </a:p>
          <a:p>
            <a:r>
              <a:rPr lang="en-US" sz="2000" b="0" dirty="0">
                <a:latin typeface="Calibri" panose="020F0502020204030204" pitchFamily="34" charset="0"/>
              </a:rPr>
              <a:t>Lever 3:  </a:t>
            </a:r>
            <a:r>
              <a:rPr lang="en-US" sz="2000" b="0" dirty="0" smtClean="0">
                <a:latin typeface="Calibri" panose="020F0502020204030204" pitchFamily="34" charset="0"/>
              </a:rPr>
              <a:t>Data</a:t>
            </a:r>
          </a:p>
          <a:p>
            <a:endParaRPr lang="en-US" sz="2000" b="0" dirty="0">
              <a:latin typeface="Calibri" panose="020F0502020204030204" pitchFamily="34" charset="0"/>
            </a:endParaRPr>
          </a:p>
          <a:p>
            <a:r>
              <a:rPr lang="en-US" sz="2000" b="0" dirty="0">
                <a:latin typeface="Calibri" panose="020F0502020204030204" pitchFamily="34" charset="0"/>
              </a:rPr>
              <a:t>Lever 4:  Student-Centered </a:t>
            </a:r>
            <a:r>
              <a:rPr lang="en-US" sz="2000" b="0" dirty="0" smtClean="0">
                <a:latin typeface="Calibri" panose="020F0502020204030204" pitchFamily="34" charset="0"/>
              </a:rPr>
              <a:t>      	 	    Differentiation</a:t>
            </a:r>
            <a:endParaRPr lang="en-US" sz="2000" b="0" dirty="0">
              <a:latin typeface="Calibri" panose="020F0502020204030204" pitchFamily="34" charset="0"/>
            </a:endParaRPr>
          </a:p>
          <a:p>
            <a:pPr lvl="0" algn="ctr">
              <a:lnSpc>
                <a:spcPct val="115000"/>
              </a:lnSpc>
              <a:buClr>
                <a:srgbClr val="496C73"/>
              </a:buClr>
              <a:buSzPct val="100000"/>
            </a:pPr>
            <a:endParaRPr lang="en-US" sz="2400" dirty="0">
              <a:solidFill>
                <a:srgbClr val="3C464A"/>
              </a:solidFill>
              <a:sym typeface="Calibri"/>
            </a:endParaRPr>
          </a:p>
        </p:txBody>
      </p:sp>
      <p:sp>
        <p:nvSpPr>
          <p:cNvPr id="353" name="Shape 353"/>
          <p:cNvSpPr txBox="1">
            <a:spLocks noGrp="1"/>
          </p:cNvSpPr>
          <p:nvPr>
            <p:ph type="title"/>
          </p:nvPr>
        </p:nvSpPr>
        <p:spPr>
          <a:xfrm>
            <a:off x="313341" y="233694"/>
            <a:ext cx="8525859" cy="680706"/>
          </a:xfrm>
          <a:prstGeom prst="rect">
            <a:avLst/>
          </a:prstGeom>
          <a:noFill/>
          <a:ln>
            <a:noFill/>
          </a:ln>
        </p:spPr>
        <p:txBody>
          <a:bodyPr wrap="square" lIns="0" tIns="45700" rIns="91425" bIns="45700" anchor="t" anchorCtr="0">
            <a:noAutofit/>
          </a:bodyPr>
          <a:lstStyle/>
          <a:p>
            <a:pPr lvl="0" indent="-139700">
              <a:buSzPct val="100000"/>
            </a:pPr>
            <a:r>
              <a:rPr lang="en-US" dirty="0" smtClean="0"/>
              <a:t>Taking a Closer Look at the TLF </a:t>
            </a:r>
            <a:endParaRPr lang="en-US" sz="2400" b="1" i="0" u="none" strike="noStrike" cap="none" dirty="0">
              <a:solidFill>
                <a:schemeClr val="dk1"/>
              </a:solidFill>
              <a:sym typeface="Calibri"/>
            </a:endParaRPr>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5105400" y="914400"/>
            <a:ext cx="3249329" cy="4873993"/>
          </a:xfrm>
          <a:prstGeom prst="rect">
            <a:avLst/>
          </a:prstGeom>
        </p:spPr>
      </p:pic>
    </p:spTree>
    <p:extLst>
      <p:ext uri="{BB962C8B-B14F-4D97-AF65-F5344CB8AC3E}">
        <p14:creationId xmlns:p14="http://schemas.microsoft.com/office/powerpoint/2010/main" val="1129735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800600" y="1219200"/>
            <a:ext cx="3962400" cy="5029200"/>
          </a:xfrm>
        </p:spPr>
        <p:txBody>
          <a:bodyPr/>
          <a:lstStyle/>
          <a:p>
            <a:r>
              <a:rPr lang="en-US" b="1" dirty="0" smtClean="0"/>
              <a:t>Examine your assigned lever.</a:t>
            </a:r>
          </a:p>
          <a:p>
            <a:endParaRPr lang="en-US" dirty="0"/>
          </a:p>
          <a:p>
            <a:r>
              <a:rPr lang="en-US" b="1" dirty="0" smtClean="0"/>
              <a:t>Guiding Questions:  </a:t>
            </a:r>
          </a:p>
          <a:p>
            <a:endParaRPr lang="en-US" dirty="0"/>
          </a:p>
          <a:p>
            <a:pPr marL="514350" indent="-285750">
              <a:buFont typeface="Arial" panose="020B0604020202020204" pitchFamily="34" charset="0"/>
              <a:buChar char="•"/>
            </a:pPr>
            <a:r>
              <a:rPr lang="en-US" dirty="0" smtClean="0"/>
              <a:t>What stage is your district currently in (1-3)?</a:t>
            </a:r>
          </a:p>
          <a:p>
            <a:endParaRPr lang="en-US" dirty="0"/>
          </a:p>
          <a:p>
            <a:pPr marL="514350" indent="-285750">
              <a:buFont typeface="Arial" panose="020B0604020202020204" pitchFamily="34" charset="0"/>
              <a:buChar char="•"/>
            </a:pPr>
            <a:r>
              <a:rPr lang="en-US" dirty="0" smtClean="0"/>
              <a:t>What might next steps be to progress in this lever?</a:t>
            </a:r>
          </a:p>
          <a:p>
            <a:endParaRPr lang="en-US" dirty="0"/>
          </a:p>
          <a:p>
            <a:pPr marL="514350" indent="-285750">
              <a:buFont typeface="Arial" panose="020B0604020202020204" pitchFamily="34" charset="0"/>
              <a:buChar char="•"/>
            </a:pPr>
            <a:r>
              <a:rPr lang="en-US" dirty="0" smtClean="0"/>
              <a:t>The TLF lists principal and school actions.  What are the implications for your role?</a:t>
            </a:r>
          </a:p>
          <a:p>
            <a:pPr marL="514350" indent="-285750">
              <a:buFont typeface="Arial" panose="020B0604020202020204" pitchFamily="34" charset="0"/>
              <a:buChar char="•"/>
            </a:pPr>
            <a:endParaRPr lang="en-US" dirty="0"/>
          </a:p>
          <a:p>
            <a:pPr marL="228600" indent="0"/>
            <a:r>
              <a:rPr lang="en-US" b="1" dirty="0" smtClean="0"/>
              <a:t>Be prepared to share your reflections with your table.</a:t>
            </a:r>
          </a:p>
          <a:p>
            <a:endParaRPr lang="en-US" dirty="0"/>
          </a:p>
          <a:p>
            <a:endParaRPr lang="en-US" dirty="0" smtClean="0"/>
          </a:p>
        </p:txBody>
      </p:sp>
      <p:sp>
        <p:nvSpPr>
          <p:cNvPr id="6" name="Title 5"/>
          <p:cNvSpPr>
            <a:spLocks noGrp="1"/>
          </p:cNvSpPr>
          <p:nvPr>
            <p:ph type="title"/>
          </p:nvPr>
        </p:nvSpPr>
        <p:spPr/>
        <p:txBody>
          <a:bodyPr/>
          <a:lstStyle/>
          <a:p>
            <a:r>
              <a:rPr lang="en-US" dirty="0" smtClean="0"/>
              <a:t>At Your Tables</a:t>
            </a:r>
            <a:endParaRPr lang="en-US" dirty="0"/>
          </a:p>
        </p:txBody>
      </p:sp>
      <p:sp>
        <p:nvSpPr>
          <p:cNvPr id="9" name="Text Placeholder 8"/>
          <p:cNvSpPr>
            <a:spLocks noGrp="1"/>
          </p:cNvSpPr>
          <p:nvPr>
            <p:ph type="body" idx="2"/>
          </p:nvPr>
        </p:nvSpPr>
        <p:spPr>
          <a:xfrm>
            <a:off x="545910" y="1488799"/>
            <a:ext cx="3873690" cy="4226201"/>
          </a:xfrm>
        </p:spPr>
        <p:txBody>
          <a:bodyPr/>
          <a:lstStyle/>
          <a:p>
            <a:r>
              <a:rPr lang="en-US" b="1" dirty="0"/>
              <a:t>Number Off 1-4:</a:t>
            </a:r>
          </a:p>
          <a:p>
            <a:endParaRPr lang="en-US" dirty="0"/>
          </a:p>
          <a:p>
            <a:r>
              <a:rPr lang="en-US" b="1" dirty="0"/>
              <a:t>1s:  </a:t>
            </a:r>
            <a:r>
              <a:rPr lang="en-US" b="1" dirty="0">
                <a:latin typeface="Calibri" panose="020F0502020204030204" pitchFamily="34" charset="0"/>
              </a:rPr>
              <a:t>Lever I:  Aligned Curriculum</a:t>
            </a:r>
          </a:p>
          <a:p>
            <a:endParaRPr lang="en-US" b="1" dirty="0">
              <a:latin typeface="Calibri" panose="020F0502020204030204" pitchFamily="34" charset="0"/>
            </a:endParaRPr>
          </a:p>
          <a:p>
            <a:r>
              <a:rPr lang="en-US" b="1" dirty="0">
                <a:latin typeface="Calibri" panose="020F0502020204030204" pitchFamily="34" charset="0"/>
              </a:rPr>
              <a:t>2s:  Lever 2:  Classroom Practices and  Instruction</a:t>
            </a:r>
          </a:p>
          <a:p>
            <a:endParaRPr lang="en-US" b="1" dirty="0">
              <a:latin typeface="Calibri" panose="020F0502020204030204" pitchFamily="34" charset="0"/>
            </a:endParaRPr>
          </a:p>
          <a:p>
            <a:r>
              <a:rPr lang="en-US" b="1" dirty="0">
                <a:latin typeface="Calibri" panose="020F0502020204030204" pitchFamily="34" charset="0"/>
              </a:rPr>
              <a:t>3s:  Lever 3:  Data</a:t>
            </a:r>
          </a:p>
          <a:p>
            <a:endParaRPr lang="en-US" b="1" dirty="0">
              <a:latin typeface="Calibri" panose="020F0502020204030204" pitchFamily="34" charset="0"/>
            </a:endParaRPr>
          </a:p>
          <a:p>
            <a:r>
              <a:rPr lang="en-US" b="1" dirty="0">
                <a:latin typeface="Calibri" panose="020F0502020204030204" pitchFamily="34" charset="0"/>
              </a:rPr>
              <a:t>4s:  Lever 4:  Student-Centered Differentiation</a:t>
            </a:r>
          </a:p>
        </p:txBody>
      </p:sp>
    </p:spTree>
    <p:extLst>
      <p:ext uri="{BB962C8B-B14F-4D97-AF65-F5344CB8AC3E}">
        <p14:creationId xmlns:p14="http://schemas.microsoft.com/office/powerpoint/2010/main" val="3217039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4801" y="1327150"/>
            <a:ext cx="8382000" cy="4845050"/>
          </a:xfrm>
        </p:spPr>
        <p:txBody>
          <a:bodyPr/>
          <a:lstStyle/>
          <a:p>
            <a:r>
              <a:rPr lang="en-US" dirty="0" smtClean="0"/>
              <a:t>Each Lever, Share </a:t>
            </a:r>
          </a:p>
          <a:p>
            <a:endParaRPr lang="en-US" dirty="0"/>
          </a:p>
          <a:p>
            <a:pPr marL="571500" indent="-342900">
              <a:buAutoNum type="arabicPeriod"/>
            </a:pPr>
            <a:r>
              <a:rPr lang="en-US" dirty="0" smtClean="0"/>
              <a:t>Aligned Curriculum  (5 minutes)</a:t>
            </a:r>
          </a:p>
          <a:p>
            <a:pPr marL="571500" indent="-342900">
              <a:buAutoNum type="arabicPeriod"/>
            </a:pPr>
            <a:r>
              <a:rPr lang="en-US" dirty="0" smtClean="0"/>
              <a:t>Classroom Practices and Instruction (5 minutes)</a:t>
            </a:r>
          </a:p>
          <a:p>
            <a:pPr marL="571500" indent="-342900">
              <a:buAutoNum type="arabicPeriod"/>
            </a:pPr>
            <a:r>
              <a:rPr lang="en-US" dirty="0" smtClean="0"/>
              <a:t>Data (5 minutes)</a:t>
            </a:r>
          </a:p>
          <a:p>
            <a:pPr marL="571500" indent="-342900">
              <a:buAutoNum type="arabicPeriod"/>
            </a:pPr>
            <a:r>
              <a:rPr lang="en-US" dirty="0" smtClean="0"/>
              <a:t>Student-Centered Interventions (5 minutes)</a:t>
            </a:r>
            <a:endParaRPr lang="en-US" dirty="0"/>
          </a:p>
          <a:p>
            <a:pPr marL="228600" indent="0"/>
            <a:endParaRPr lang="en-US" dirty="0" smtClean="0"/>
          </a:p>
          <a:p>
            <a:pPr marL="228600" indent="0"/>
            <a:r>
              <a:rPr lang="en-US" dirty="0" smtClean="0"/>
              <a:t>Guiding Questions:</a:t>
            </a:r>
          </a:p>
          <a:p>
            <a:pPr marL="228600" indent="0"/>
            <a:endParaRPr lang="en-US" dirty="0"/>
          </a:p>
          <a:p>
            <a:pPr marL="514350" indent="-285750">
              <a:buFont typeface="Arial" panose="020B0604020202020204" pitchFamily="34" charset="0"/>
              <a:buChar char="•"/>
            </a:pPr>
            <a:r>
              <a:rPr lang="en-US" b="0" dirty="0"/>
              <a:t>What stage is your district currently in (1-3)?</a:t>
            </a:r>
          </a:p>
          <a:p>
            <a:endParaRPr lang="en-US" b="0" dirty="0"/>
          </a:p>
          <a:p>
            <a:pPr marL="514350" indent="-285750">
              <a:buFont typeface="Arial" panose="020B0604020202020204" pitchFamily="34" charset="0"/>
              <a:buChar char="•"/>
            </a:pPr>
            <a:r>
              <a:rPr lang="en-US" b="0" dirty="0"/>
              <a:t>What might next steps be to progress in this lever?</a:t>
            </a:r>
          </a:p>
          <a:p>
            <a:endParaRPr lang="en-US" b="0" dirty="0"/>
          </a:p>
          <a:p>
            <a:pPr marL="514350" indent="-285750">
              <a:buFont typeface="Arial" panose="020B0604020202020204" pitchFamily="34" charset="0"/>
              <a:buChar char="•"/>
            </a:pPr>
            <a:r>
              <a:rPr lang="en-US" b="0" dirty="0"/>
              <a:t>The TLF lists principal and school actions.  What are the implications for your </a:t>
            </a:r>
            <a:r>
              <a:rPr lang="en-US" b="0" dirty="0" smtClean="0"/>
              <a:t>role?</a:t>
            </a:r>
            <a:endParaRPr lang="en-US" b="0" dirty="0"/>
          </a:p>
          <a:p>
            <a:endParaRPr lang="en-US" dirty="0" smtClean="0"/>
          </a:p>
          <a:p>
            <a:endParaRPr lang="en-US" dirty="0"/>
          </a:p>
          <a:p>
            <a:endParaRPr lang="en-US" dirty="0"/>
          </a:p>
        </p:txBody>
      </p:sp>
      <p:sp>
        <p:nvSpPr>
          <p:cNvPr id="5" name="Title 4"/>
          <p:cNvSpPr>
            <a:spLocks noGrp="1"/>
          </p:cNvSpPr>
          <p:nvPr>
            <p:ph type="title"/>
          </p:nvPr>
        </p:nvSpPr>
        <p:spPr/>
        <p:txBody>
          <a:bodyPr/>
          <a:lstStyle/>
          <a:p>
            <a:r>
              <a:rPr lang="en-US" dirty="0"/>
              <a:t>5</a:t>
            </a:r>
            <a:r>
              <a:rPr lang="en-US" dirty="0" smtClean="0"/>
              <a:t>-Minute Sharing for Each Lever, 4 Rounds of Sharing  </a:t>
            </a:r>
            <a:endParaRPr lang="en-US" dirty="0"/>
          </a:p>
        </p:txBody>
      </p:sp>
    </p:spTree>
    <p:extLst>
      <p:ext uri="{BB962C8B-B14F-4D97-AF65-F5344CB8AC3E}">
        <p14:creationId xmlns:p14="http://schemas.microsoft.com/office/powerpoint/2010/main" val="637930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060304" y="3314830"/>
            <a:ext cx="244475" cy="244475"/>
          </a:xfrm>
          <a:prstGeom prst="rect">
            <a:avLst/>
          </a:prstGeom>
        </p:spPr>
      </p:pic>
      <p:sp>
        <p:nvSpPr>
          <p:cNvPr id="4" name="Oval 3"/>
          <p:cNvSpPr/>
          <p:nvPr/>
        </p:nvSpPr>
        <p:spPr>
          <a:xfrm>
            <a:off x="3124200" y="2522742"/>
            <a:ext cx="2052228" cy="2052228"/>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dirty="0"/>
              <a:t>5-Minute Sharing for Each Lever, 4 Rounds of Sharing </a:t>
            </a:r>
            <a:endParaRPr lang="en-GB" dirty="0"/>
          </a:p>
        </p:txBody>
      </p:sp>
      <p:sp>
        <p:nvSpPr>
          <p:cNvPr id="3" name="Oval 2"/>
          <p:cNvSpPr/>
          <p:nvPr/>
        </p:nvSpPr>
        <p:spPr>
          <a:xfrm>
            <a:off x="3124200" y="2514600"/>
            <a:ext cx="2052228" cy="2052228"/>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3304569" y="2018686"/>
            <a:ext cx="1691490" cy="461665"/>
          </a:xfrm>
          <a:prstGeom prst="rect">
            <a:avLst/>
          </a:prstGeom>
          <a:noFill/>
        </p:spPr>
        <p:txBody>
          <a:bodyPr wrap="none" rtlCol="0">
            <a:spAutoFit/>
          </a:bodyPr>
          <a:lstStyle/>
          <a:p>
            <a:pPr algn="ctr"/>
            <a:r>
              <a:rPr lang="en-GB" sz="2400" dirty="0" smtClean="0"/>
              <a:t>20 minutes</a:t>
            </a:r>
            <a:endParaRPr lang="en-GB" sz="2400" dirty="0"/>
          </a:p>
        </p:txBody>
      </p:sp>
    </p:spTree>
    <p:extLst>
      <p:ext uri="{BB962C8B-B14F-4D97-AF65-F5344CB8AC3E}">
        <p14:creationId xmlns:p14="http://schemas.microsoft.com/office/powerpoint/2010/main" val="2216200352"/>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1" presetClass="entr" presetSubtype="1" fill="hold" grpId="0" nodeType="clickEffect">
                                  <p:stCondLst>
                                    <p:cond delay="0"/>
                                  </p:stCondLst>
                                  <p:childTnLst>
                                    <p:set>
                                      <p:cBhvr>
                                        <p:cTn id="7" dur="1" fill="hold">
                                          <p:stCondLst>
                                            <p:cond delay="0"/>
                                          </p:stCondLst>
                                        </p:cTn>
                                        <p:tgtEl>
                                          <p:spTgt spid="3"/>
                                        </p:tgtEl>
                                        <p:attrNameLst>
                                          <p:attrName>style.visibility</p:attrName>
                                        </p:attrNameLst>
                                      </p:cBhvr>
                                      <p:to>
                                        <p:strVal val="visible"/>
                                      </p:to>
                                    </p:set>
                                    <p:animEffect transition="in" filter="wheel(1)">
                                      <p:cBhvr>
                                        <p:cTn id="8" dur="1200000"/>
                                        <p:tgtEl>
                                          <p:spTgt spid="3"/>
                                        </p:tgtEl>
                                      </p:cBhvr>
                                    </p:animEffect>
                                  </p:childTnLst>
                                </p:cTn>
                              </p:par>
                            </p:childTnLst>
                          </p:cTn>
                        </p:par>
                        <p:par>
                          <p:cTn id="9" fill="hold">
                            <p:stCondLst>
                              <p:cond delay="1200000"/>
                            </p:stCondLst>
                            <p:childTnLst>
                              <p:par>
                                <p:cTn id="10" presetID="1" presetClass="mediacall" presetSubtype="0" fill="hold" nodeType="afterEffect">
                                  <p:stCondLst>
                                    <p:cond delay="0"/>
                                  </p:stCondLst>
                                  <p:childTnLst>
                                    <p:cmd type="call" cmd="playFrom(0.0)">
                                      <p:cBhvr>
                                        <p:cTn id="11" dur="2178" fill="hold"/>
                                        <p:tgtEl>
                                          <p:spTgt spid="7"/>
                                        </p:tgtEl>
                                      </p:cBhvr>
                                    </p:cmd>
                                  </p:childTnLst>
                                </p:cTn>
                              </p:par>
                            </p:childTnLst>
                          </p:cTn>
                        </p:par>
                      </p:childTnLst>
                    </p:cTn>
                  </p:par>
                </p:childTnLst>
              </p:cTn>
              <p:nextCondLst>
                <p:cond evt="onClick" delay="0">
                  <p:tgtEl>
                    <p:spTgt spid="4"/>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a:picLocks noGrp="1"/>
          </p:cNvPicPr>
          <p:nvPr>
            <p:ph type="pic" idx="2"/>
          </p:nvPr>
        </p:nvPicPr>
        <p:blipFill>
          <a:blip r:embed="rId3">
            <a:extLst>
              <a:ext uri="{28A0092B-C50C-407E-A947-70E740481C1C}">
                <a14:useLocalDpi xmlns:a14="http://schemas.microsoft.com/office/drawing/2010/main" val="0"/>
              </a:ext>
            </a:extLst>
          </a:blip>
          <a:stretch>
            <a:fillRect/>
          </a:stretch>
        </p:blipFill>
        <p:spPr>
          <a:xfrm>
            <a:off x="494300" y="0"/>
            <a:ext cx="3970699" cy="5951400"/>
          </a:xfrm>
          <a:prstGeom prst="rect">
            <a:avLst/>
          </a:prstGeom>
          <a:noFill/>
          <a:ln>
            <a:noFill/>
          </a:ln>
        </p:spPr>
      </p:pic>
      <p:pic>
        <p:nvPicPr>
          <p:cNvPr id="176" name="Shape 176"/>
          <p:cNvPicPr preferRelativeResize="0">
            <a:picLocks noGrp="1"/>
          </p:cNvPicPr>
          <p:nvPr>
            <p:ph type="pic" idx="3"/>
          </p:nvPr>
        </p:nvPicPr>
        <p:blipFill>
          <a:blip r:embed="rId4">
            <a:extLst>
              <a:ext uri="{28A0092B-C50C-407E-A947-70E740481C1C}">
                <a14:useLocalDpi xmlns:a14="http://schemas.microsoft.com/office/drawing/2010/main" val="0"/>
              </a:ext>
            </a:extLst>
          </a:blip>
          <a:stretch>
            <a:fillRect/>
          </a:stretch>
        </p:blipFill>
        <p:spPr>
          <a:xfrm>
            <a:off x="5139350" y="0"/>
            <a:ext cx="3970699" cy="5951400"/>
          </a:xfrm>
          <a:prstGeom prst="rect">
            <a:avLst/>
          </a:prstGeom>
          <a:noFill/>
          <a:ln>
            <a:noFill/>
          </a:ln>
        </p:spPr>
      </p:pic>
      <p:pic>
        <p:nvPicPr>
          <p:cNvPr id="177" name="Shape 177"/>
          <p:cNvPicPr preferRelativeResize="0">
            <a:picLocks noGrp="1"/>
          </p:cNvPicPr>
          <p:nvPr>
            <p:ph type="pic" idx="4"/>
          </p:nvPr>
        </p:nvPicPr>
        <p:blipFill rotWithShape="1">
          <a:blip r:embed="rId5">
            <a:alphaModFix/>
          </a:blip>
          <a:srcRect/>
          <a:stretch/>
        </p:blipFill>
        <p:spPr>
          <a:xfrm>
            <a:off x="1453357" y="5159375"/>
            <a:ext cx="6237300" cy="1119300"/>
          </a:xfrm>
          <a:prstGeom prst="rect">
            <a:avLst/>
          </a:prstGeom>
          <a:noFill/>
          <a:ln>
            <a:noFill/>
          </a:ln>
        </p:spPr>
      </p:pic>
      <p:sp>
        <p:nvSpPr>
          <p:cNvPr id="178" name="Shape 178"/>
          <p:cNvSpPr txBox="1">
            <a:spLocks noGrp="1"/>
          </p:cNvSpPr>
          <p:nvPr>
            <p:ph type="title"/>
          </p:nvPr>
        </p:nvSpPr>
        <p:spPr>
          <a:xfrm>
            <a:off x="1965278" y="5410200"/>
            <a:ext cx="5308977" cy="461661"/>
          </a:xfrm>
          <a:prstGeom prst="rect">
            <a:avLst/>
          </a:prstGeom>
          <a:noFill/>
          <a:ln>
            <a:noFill/>
          </a:ln>
        </p:spPr>
        <p:txBody>
          <a:bodyPr wrap="square" lIns="0" tIns="45700" rIns="91425" bIns="45700" anchor="t" anchorCtr="0">
            <a:noAutofit/>
          </a:bodyPr>
          <a:lstStyle/>
          <a:p>
            <a:pPr marL="0" marR="0" lvl="0" indent="0" algn="ctr" rtl="0">
              <a:lnSpc>
                <a:spcPct val="100000"/>
              </a:lnSpc>
              <a:spcBef>
                <a:spcPts val="0"/>
              </a:spcBef>
              <a:spcAft>
                <a:spcPts val="0"/>
              </a:spcAft>
              <a:buClr>
                <a:schemeClr val="accent1"/>
              </a:buClr>
              <a:buSzPts val="1400"/>
              <a:buFont typeface="Calibri"/>
              <a:buNone/>
            </a:pPr>
            <a:r>
              <a:rPr lang="en-US" sz="2400" b="1" i="0" u="none" strike="noStrike" cap="none">
                <a:solidFill>
                  <a:schemeClr val="accent1"/>
                </a:solidFill>
                <a:latin typeface="Calibri"/>
                <a:ea typeface="Calibri"/>
                <a:cs typeface="Calibri"/>
                <a:sym typeface="Calibri"/>
              </a:rPr>
              <a:t>SESSION FRAMING</a:t>
            </a: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381000" y="457200"/>
            <a:ext cx="3961492" cy="5951538"/>
          </a:xfrm>
          <a:prstGeom prst="rect">
            <a:avLst/>
          </a:prstGeom>
        </p:spPr>
      </p:pic>
      <p:pic>
        <p:nvPicPr>
          <p:cNvPr id="6" name="Picture Placeholder 5"/>
          <p:cNvPicPr>
            <a:picLocks noGrp="1" noChangeAspect="1"/>
          </p:cNvPicPr>
          <p:nvPr>
            <p:ph type="pic" sz="quarter" idx="4294967295"/>
          </p:nvPr>
        </p:nvPicPr>
        <p:blipFill rotWithShape="1">
          <a:blip r:embed="rId4" cstate="print">
            <a:extLst>
              <a:ext uri="{28A0092B-C50C-407E-A947-70E740481C1C}">
                <a14:useLocalDpi xmlns:a14="http://schemas.microsoft.com/office/drawing/2010/main" val="0"/>
              </a:ext>
            </a:extLst>
          </a:blip>
          <a:srcRect/>
          <a:stretch/>
        </p:blipFill>
        <p:spPr>
          <a:xfrm>
            <a:off x="4724400" y="457200"/>
            <a:ext cx="4038600" cy="5951538"/>
          </a:xfrm>
          <a:prstGeom prst="rect">
            <a:avLst/>
          </a:prstGeom>
        </p:spPr>
      </p:pic>
      <p:pic>
        <p:nvPicPr>
          <p:cNvPr id="3" name="Picture Placeholder 2"/>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t="162" b="162"/>
          <a:stretch>
            <a:fillRect/>
          </a:stretch>
        </p:blipFill>
        <p:spPr>
          <a:xfrm>
            <a:off x="1453357" y="5159375"/>
            <a:ext cx="6237287" cy="1119188"/>
          </a:xfrm>
          <a:prstGeom prst="rect">
            <a:avLst/>
          </a:prstGeom>
        </p:spPr>
      </p:pic>
      <p:sp>
        <p:nvSpPr>
          <p:cNvPr id="15" name="Title 14"/>
          <p:cNvSpPr>
            <a:spLocks noGrp="1"/>
          </p:cNvSpPr>
          <p:nvPr>
            <p:ph type="title"/>
          </p:nvPr>
        </p:nvSpPr>
        <p:spPr>
          <a:xfrm>
            <a:off x="1965279" y="5181600"/>
            <a:ext cx="5308978" cy="830997"/>
          </a:xfrm>
        </p:spPr>
        <p:txBody>
          <a:bodyPr/>
          <a:lstStyle/>
          <a:p>
            <a:pPr lvl="0">
              <a:lnSpc>
                <a:spcPct val="100000"/>
              </a:lnSpc>
              <a:spcAft>
                <a:spcPts val="1200"/>
              </a:spcAft>
            </a:pPr>
            <a:r>
              <a:rPr lang="en-US" dirty="0" smtClean="0">
                <a:sym typeface="Calibri"/>
              </a:rPr>
              <a:t>PART III :  Overview of New Leaders Programs</a:t>
            </a:r>
            <a:endParaRPr lang="en-US" dirty="0">
              <a:sym typeface="Calibri"/>
            </a:endParaRPr>
          </a:p>
        </p:txBody>
      </p:sp>
    </p:spTree>
    <p:extLst>
      <p:ext uri="{BB962C8B-B14F-4D97-AF65-F5344CB8AC3E}">
        <p14:creationId xmlns:p14="http://schemas.microsoft.com/office/powerpoint/2010/main" val="161540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228600" y="3438807"/>
            <a:ext cx="4116634" cy="2948499"/>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chemeClr val="accent1"/>
              </a:buClr>
              <a:buSzPts val="1800"/>
              <a:buFont typeface="Arial"/>
              <a:buNone/>
            </a:pPr>
            <a:r>
              <a:rPr lang="en-US" sz="1600" b="1" i="0" u="none" strike="noStrike" cap="none">
                <a:solidFill>
                  <a:schemeClr val="accent1"/>
                </a:solidFill>
                <a:latin typeface="Calibri"/>
                <a:ea typeface="Calibri"/>
                <a:cs typeface="Calibri"/>
                <a:sym typeface="Calibri"/>
              </a:rPr>
              <a:t>LEADING INSTRUCTION: </a:t>
            </a:r>
            <a:r>
              <a:rPr lang="en-US" sz="1600" b="0" i="0" u="none" strike="noStrike" cap="none">
                <a:solidFill>
                  <a:schemeClr val="dk1"/>
                </a:solidFill>
                <a:latin typeface="Calibri"/>
                <a:ea typeface="Calibri"/>
                <a:cs typeface="Calibri"/>
                <a:sym typeface="Calibri"/>
              </a:rPr>
              <a:t>Equips </a:t>
            </a:r>
            <a:r>
              <a:rPr lang="en-US" sz="1600" b="1" i="0" u="none" strike="noStrike" cap="none">
                <a:solidFill>
                  <a:schemeClr val="dk1"/>
                </a:solidFill>
                <a:latin typeface="Calibri"/>
                <a:ea typeface="Calibri"/>
                <a:cs typeface="Calibri"/>
                <a:sym typeface="Calibri"/>
              </a:rPr>
              <a:t>current and aspiring leaders</a:t>
            </a:r>
            <a:r>
              <a:rPr lang="en-US" sz="1600" b="0" i="0" u="none" strike="noStrike" cap="none">
                <a:solidFill>
                  <a:schemeClr val="dk1"/>
                </a:solidFill>
                <a:latin typeface="Calibri"/>
                <a:ea typeface="Calibri"/>
                <a:cs typeface="Calibri"/>
                <a:sym typeface="Calibri"/>
              </a:rPr>
              <a:t> with instructional leadership expertise aligned to high academic standards</a:t>
            </a:r>
            <a:endParaRPr/>
          </a:p>
          <a:p>
            <a:pPr marL="0" marR="0" lvl="0" indent="0" algn="l" rtl="0">
              <a:lnSpc>
                <a:spcPct val="115000"/>
              </a:lnSpc>
              <a:spcBef>
                <a:spcPts val="1200"/>
              </a:spcBef>
              <a:spcAft>
                <a:spcPts val="0"/>
              </a:spcAft>
              <a:buClr>
                <a:schemeClr val="accent1"/>
              </a:buClr>
              <a:buSzPts val="1800"/>
              <a:buFont typeface="Arial"/>
              <a:buNone/>
            </a:pPr>
            <a:r>
              <a:rPr lang="en-US" sz="1600" b="1" i="0" u="none" strike="noStrike" cap="none">
                <a:solidFill>
                  <a:srgbClr val="496C73"/>
                </a:solidFill>
                <a:latin typeface="Calibri"/>
                <a:ea typeface="Calibri"/>
                <a:cs typeface="Calibri"/>
                <a:sym typeface="Calibri"/>
              </a:rPr>
              <a:t>EMERGING LEADERS:  </a:t>
            </a:r>
            <a:r>
              <a:rPr lang="en-US" sz="1600" b="1" i="0" u="none" strike="noStrike" cap="none">
                <a:solidFill>
                  <a:srgbClr val="3C464A"/>
                </a:solidFill>
                <a:latin typeface="Calibri"/>
                <a:ea typeface="Calibri"/>
                <a:cs typeface="Calibri"/>
                <a:sym typeface="Calibri"/>
              </a:rPr>
              <a:t>Teacher leaders and assistant principals</a:t>
            </a:r>
            <a:r>
              <a:rPr lang="en-US" sz="1600" b="0" i="0" u="none" strike="noStrike" cap="none">
                <a:solidFill>
                  <a:srgbClr val="3C464A"/>
                </a:solidFill>
                <a:latin typeface="Calibri"/>
                <a:ea typeface="Calibri"/>
                <a:cs typeface="Calibri"/>
                <a:sym typeface="Calibri"/>
              </a:rPr>
              <a:t> master key leadership skills while supervising a teacher team</a:t>
            </a:r>
            <a:endParaRPr/>
          </a:p>
          <a:p>
            <a:pPr marL="0" marR="0" lvl="0" indent="0" algn="l" rtl="0">
              <a:lnSpc>
                <a:spcPct val="115000"/>
              </a:lnSpc>
              <a:spcBef>
                <a:spcPts val="600"/>
              </a:spcBef>
              <a:spcAft>
                <a:spcPts val="0"/>
              </a:spcAft>
              <a:buClr>
                <a:schemeClr val="accent1"/>
              </a:buClr>
              <a:buSzPts val="1800"/>
              <a:buFont typeface="Arial"/>
              <a:buNone/>
            </a:pPr>
            <a:r>
              <a:rPr lang="en-US" sz="1600" b="1" i="0" u="none" strike="noStrike" cap="none">
                <a:solidFill>
                  <a:schemeClr val="accent1"/>
                </a:solidFill>
                <a:latin typeface="Calibri"/>
                <a:ea typeface="Calibri"/>
                <a:cs typeface="Calibri"/>
                <a:sym typeface="Calibri"/>
              </a:rPr>
              <a:t>ASPIRING PRINCIPALS: </a:t>
            </a:r>
            <a:r>
              <a:rPr lang="en-US" sz="1600" b="0" i="0" u="none" strike="noStrike" cap="none">
                <a:solidFill>
                  <a:schemeClr val="dk1"/>
                </a:solidFill>
                <a:latin typeface="Calibri"/>
                <a:ea typeface="Calibri"/>
                <a:cs typeface="Calibri"/>
                <a:sym typeface="Calibri"/>
              </a:rPr>
              <a:t>Prepares </a:t>
            </a:r>
            <a:r>
              <a:rPr lang="en-US" sz="1600" b="1" i="0" u="none" strike="noStrike" cap="none">
                <a:solidFill>
                  <a:schemeClr val="dk1"/>
                </a:solidFill>
                <a:latin typeface="Calibri"/>
                <a:ea typeface="Calibri"/>
                <a:cs typeface="Calibri"/>
                <a:sym typeface="Calibri"/>
              </a:rPr>
              <a:t>tomorrow’s principals</a:t>
            </a:r>
            <a:r>
              <a:rPr lang="en-US" sz="1600" b="0" i="0" u="none" strike="noStrike" cap="none">
                <a:solidFill>
                  <a:schemeClr val="dk1"/>
                </a:solidFill>
                <a:latin typeface="Calibri"/>
                <a:ea typeface="Calibri"/>
                <a:cs typeface="Calibri"/>
                <a:sym typeface="Calibri"/>
              </a:rPr>
              <a:t> to achieve breakthrough results with a yearlong residency and induction support</a:t>
            </a:r>
            <a:endParaRPr/>
          </a:p>
        </p:txBody>
      </p:sp>
      <p:sp>
        <p:nvSpPr>
          <p:cNvPr id="478" name="Shape 478"/>
          <p:cNvSpPr txBox="1">
            <a:spLocks noGrp="1"/>
          </p:cNvSpPr>
          <p:nvPr>
            <p:ph type="title"/>
          </p:nvPr>
        </p:nvSpPr>
        <p:spPr>
          <a:xfrm>
            <a:off x="313341" y="152400"/>
            <a:ext cx="8517318" cy="769441"/>
          </a:xfrm>
          <a:prstGeom prst="rect">
            <a:avLst/>
          </a:prstGeom>
          <a:noFill/>
          <a:ln>
            <a:noFill/>
          </a:ln>
        </p:spPr>
        <p:txBody>
          <a:bodyPr wrap="square" lIns="0" tIns="45700" rIns="91425" bIns="45700" anchor="t" anchorCtr="0">
            <a:noAutofit/>
          </a:bodyPr>
          <a:lstStyle/>
          <a:p>
            <a:pPr marL="0" marR="0" lvl="0" indent="0" algn="l" rtl="0">
              <a:lnSpc>
                <a:spcPct val="100000"/>
              </a:lnSpc>
              <a:spcBef>
                <a:spcPts val="0"/>
              </a:spcBef>
              <a:spcAft>
                <a:spcPts val="0"/>
              </a:spcAft>
              <a:buClr>
                <a:srgbClr val="3B464A"/>
              </a:buClr>
              <a:buSzPts val="1400"/>
              <a:buFont typeface="Calibri"/>
              <a:buNone/>
            </a:pPr>
            <a:r>
              <a:rPr lang="en-US" sz="2200" b="1" i="0" u="none" strike="noStrike" cap="none">
                <a:solidFill>
                  <a:srgbClr val="3B464A"/>
                </a:solidFill>
                <a:latin typeface="Calibri"/>
                <a:ea typeface="Calibri"/>
                <a:cs typeface="Calibri"/>
                <a:sym typeface="Calibri"/>
              </a:rPr>
              <a:t>New Leaders supports the development of leaders at every level of the system.  </a:t>
            </a:r>
            <a:endParaRPr sz="2200" b="1" i="0" u="none" strike="noStrike" cap="none">
              <a:solidFill>
                <a:srgbClr val="3B464A"/>
              </a:solidFill>
              <a:latin typeface="Calibri"/>
              <a:ea typeface="Calibri"/>
              <a:cs typeface="Calibri"/>
              <a:sym typeface="Calibri"/>
            </a:endParaRPr>
          </a:p>
        </p:txBody>
      </p:sp>
      <p:grpSp>
        <p:nvGrpSpPr>
          <p:cNvPr id="479" name="Shape 479"/>
          <p:cNvGrpSpPr/>
          <p:nvPr/>
        </p:nvGrpSpPr>
        <p:grpSpPr>
          <a:xfrm>
            <a:off x="395978" y="2259163"/>
            <a:ext cx="8434682" cy="745214"/>
            <a:chOff x="395978" y="5304464"/>
            <a:chExt cx="8434682" cy="745214"/>
          </a:xfrm>
        </p:grpSpPr>
        <p:sp>
          <p:nvSpPr>
            <p:cNvPr id="480" name="Shape 480"/>
            <p:cNvSpPr/>
            <p:nvPr/>
          </p:nvSpPr>
          <p:spPr>
            <a:xfrm>
              <a:off x="4953000" y="5304464"/>
              <a:ext cx="1741199" cy="297845"/>
            </a:xfrm>
            <a:prstGeom prst="roundRect">
              <a:avLst>
                <a:gd name="adj" fmla="val 16667"/>
              </a:avLst>
            </a:prstGeom>
            <a:solidFill>
              <a:srgbClr val="CCDBDE"/>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496C73"/>
                </a:buClr>
                <a:buSzPts val="1200"/>
                <a:buFont typeface="Calibri"/>
                <a:buNone/>
              </a:pPr>
              <a:r>
                <a:rPr lang="en-US" sz="1200" b="1" i="0" u="none" strike="noStrike" cap="none">
                  <a:solidFill>
                    <a:srgbClr val="496C73"/>
                  </a:solidFill>
                  <a:latin typeface="Calibri"/>
                  <a:ea typeface="Calibri"/>
                  <a:cs typeface="Calibri"/>
                  <a:sym typeface="Calibri"/>
                </a:rPr>
                <a:t>TRANSFORMING TEAMS</a:t>
              </a:r>
              <a:endParaRPr/>
            </a:p>
          </p:txBody>
        </p:sp>
        <p:grpSp>
          <p:nvGrpSpPr>
            <p:cNvPr id="481" name="Shape 481"/>
            <p:cNvGrpSpPr/>
            <p:nvPr/>
          </p:nvGrpSpPr>
          <p:grpSpPr>
            <a:xfrm>
              <a:off x="395978" y="5314775"/>
              <a:ext cx="2954546" cy="734903"/>
              <a:chOff x="928095" y="5679682"/>
              <a:chExt cx="3000137" cy="659733"/>
            </a:xfrm>
          </p:grpSpPr>
          <p:sp>
            <p:nvSpPr>
              <p:cNvPr id="482" name="Shape 482"/>
              <p:cNvSpPr/>
              <p:nvPr/>
            </p:nvSpPr>
            <p:spPr>
              <a:xfrm>
                <a:off x="928095" y="5679682"/>
                <a:ext cx="3000134" cy="184423"/>
              </a:xfrm>
              <a:prstGeom prst="roundRect">
                <a:avLst>
                  <a:gd name="adj" fmla="val 16667"/>
                </a:avLst>
              </a:prstGeom>
              <a:solidFill>
                <a:srgbClr val="CCDBDE"/>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496C73"/>
                  </a:buClr>
                  <a:buSzPts val="1200"/>
                  <a:buFont typeface="Calibri"/>
                  <a:buNone/>
                </a:pPr>
                <a:r>
                  <a:rPr lang="en-US" sz="1200" b="1" i="0" u="none" strike="noStrike" cap="none">
                    <a:solidFill>
                      <a:srgbClr val="496C73"/>
                    </a:solidFill>
                    <a:latin typeface="Calibri"/>
                    <a:ea typeface="Calibri"/>
                    <a:cs typeface="Calibri"/>
                    <a:sym typeface="Calibri"/>
                  </a:rPr>
                  <a:t>LEADING INSTRUCTION</a:t>
                </a:r>
                <a:endParaRPr/>
              </a:p>
            </p:txBody>
          </p:sp>
          <p:sp>
            <p:nvSpPr>
              <p:cNvPr id="483" name="Shape 483"/>
              <p:cNvSpPr/>
              <p:nvPr/>
            </p:nvSpPr>
            <p:spPr>
              <a:xfrm>
                <a:off x="928095" y="6142055"/>
                <a:ext cx="3000135" cy="197360"/>
              </a:xfrm>
              <a:prstGeom prst="roundRect">
                <a:avLst>
                  <a:gd name="adj" fmla="val 16667"/>
                </a:avLst>
              </a:prstGeom>
              <a:solidFill>
                <a:srgbClr val="CCDBDE"/>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666666"/>
                  </a:buClr>
                  <a:buSzPts val="1200"/>
                  <a:buFont typeface="Calibri"/>
                  <a:buNone/>
                </a:pPr>
                <a:r>
                  <a:rPr lang="en-US" sz="1200" b="1" i="0" u="none" strike="noStrike" cap="none">
                    <a:solidFill>
                      <a:srgbClr val="666666"/>
                    </a:solidFill>
                    <a:latin typeface="Calibri"/>
                    <a:ea typeface="Calibri"/>
                    <a:cs typeface="Calibri"/>
                    <a:sym typeface="Calibri"/>
                  </a:rPr>
                  <a:t>ASPIRING </a:t>
                </a:r>
                <a:r>
                  <a:rPr lang="en-US" sz="1200" b="1" i="0" u="none" strike="noStrike" cap="none">
                    <a:solidFill>
                      <a:srgbClr val="496C73"/>
                    </a:solidFill>
                    <a:latin typeface="Calibri"/>
                    <a:ea typeface="Calibri"/>
                    <a:cs typeface="Calibri"/>
                    <a:sym typeface="Calibri"/>
                  </a:rPr>
                  <a:t>PRINCIPALS</a:t>
                </a:r>
                <a:endParaRPr/>
              </a:p>
            </p:txBody>
          </p:sp>
          <p:sp>
            <p:nvSpPr>
              <p:cNvPr id="484" name="Shape 484"/>
              <p:cNvSpPr/>
              <p:nvPr/>
            </p:nvSpPr>
            <p:spPr>
              <a:xfrm>
                <a:off x="928098" y="5907039"/>
                <a:ext cx="3000134" cy="192073"/>
              </a:xfrm>
              <a:prstGeom prst="roundRect">
                <a:avLst>
                  <a:gd name="adj" fmla="val 16667"/>
                </a:avLst>
              </a:prstGeom>
              <a:solidFill>
                <a:srgbClr val="87ABB4"/>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200"/>
                  <a:buFont typeface="Calibri"/>
                  <a:buNone/>
                </a:pPr>
                <a:r>
                  <a:rPr lang="en-US" sz="1200" b="1" i="0" u="none" strike="noStrike" cap="none">
                    <a:solidFill>
                      <a:schemeClr val="lt1"/>
                    </a:solidFill>
                    <a:latin typeface="Calibri"/>
                    <a:ea typeface="Calibri"/>
                    <a:cs typeface="Calibri"/>
                    <a:sym typeface="Calibri"/>
                  </a:rPr>
                  <a:t>EMERGING LEADERS</a:t>
                </a:r>
                <a:endParaRPr/>
              </a:p>
            </p:txBody>
          </p:sp>
        </p:grpSp>
        <p:sp>
          <p:nvSpPr>
            <p:cNvPr id="485" name="Shape 485"/>
            <p:cNvSpPr/>
            <p:nvPr/>
          </p:nvSpPr>
          <p:spPr>
            <a:xfrm>
              <a:off x="3416060" y="5676289"/>
              <a:ext cx="1841740" cy="213958"/>
            </a:xfrm>
            <a:prstGeom prst="roundRect">
              <a:avLst>
                <a:gd name="adj" fmla="val 16667"/>
              </a:avLst>
            </a:prstGeom>
            <a:solidFill>
              <a:schemeClr val="accent2"/>
            </a:solidFill>
            <a:ln w="38100"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PRINCIPAL INSTITUTE</a:t>
              </a:r>
              <a:endParaRPr/>
            </a:p>
          </p:txBody>
        </p:sp>
        <p:sp>
          <p:nvSpPr>
            <p:cNvPr id="486" name="Shape 486"/>
            <p:cNvSpPr/>
            <p:nvPr/>
          </p:nvSpPr>
          <p:spPr>
            <a:xfrm>
              <a:off x="6483928" y="5676289"/>
              <a:ext cx="2346732" cy="213958"/>
            </a:xfrm>
            <a:prstGeom prst="roundRect">
              <a:avLst>
                <a:gd name="adj" fmla="val 16667"/>
              </a:avLst>
            </a:prstGeom>
            <a:solidFill>
              <a:schemeClr val="accent2"/>
            </a:solidFill>
            <a:ln w="28575" cap="flat" cmpd="sng">
              <a:solidFill>
                <a:schemeClr val="accent2"/>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PRINCIPAL SUPERVISORS</a:t>
              </a:r>
              <a:endParaRPr/>
            </a:p>
          </p:txBody>
        </p:sp>
      </p:grpSp>
      <p:sp>
        <p:nvSpPr>
          <p:cNvPr id="487" name="Shape 487"/>
          <p:cNvSpPr/>
          <p:nvPr/>
        </p:nvSpPr>
        <p:spPr>
          <a:xfrm>
            <a:off x="4463764" y="3429000"/>
            <a:ext cx="4572000" cy="941796"/>
          </a:xfrm>
          <a:prstGeom prst="rect">
            <a:avLst/>
          </a:prstGeom>
          <a:noFill/>
          <a:ln>
            <a:noFill/>
          </a:ln>
        </p:spPr>
        <p:txBody>
          <a:bodyPr wrap="square" lIns="91425" tIns="45700" rIns="91425" bIns="45700" anchor="t" anchorCtr="0">
            <a:noAutofit/>
          </a:bodyPr>
          <a:lstStyle/>
          <a:p>
            <a:pPr marL="0" marR="0" lvl="0" indent="0" algn="l" rtl="0">
              <a:lnSpc>
                <a:spcPct val="115000"/>
              </a:lnSpc>
              <a:spcBef>
                <a:spcPts val="0"/>
              </a:spcBef>
              <a:spcAft>
                <a:spcPts val="0"/>
              </a:spcAft>
              <a:buClr>
                <a:srgbClr val="496C73"/>
              </a:buClr>
              <a:buSzPts val="1600"/>
              <a:buFont typeface="Calibri"/>
              <a:buNone/>
            </a:pPr>
            <a:r>
              <a:rPr lang="en-US" sz="1600" b="1" i="0" u="none" strike="noStrike" cap="none">
                <a:solidFill>
                  <a:srgbClr val="496C73"/>
                </a:solidFill>
                <a:latin typeface="Calibri"/>
                <a:ea typeface="Calibri"/>
                <a:cs typeface="Calibri"/>
                <a:sym typeface="Calibri"/>
              </a:rPr>
              <a:t>TRANSFORMING TEAMS: </a:t>
            </a:r>
            <a:r>
              <a:rPr lang="en-US" sz="1600" b="0" i="0" u="none" strike="noStrike" cap="none">
                <a:solidFill>
                  <a:srgbClr val="3C464A"/>
                </a:solidFill>
                <a:latin typeface="Calibri"/>
                <a:ea typeface="Calibri"/>
                <a:cs typeface="Calibri"/>
                <a:sym typeface="Calibri"/>
              </a:rPr>
              <a:t>Provides a structured framework for collaboration as </a:t>
            </a:r>
            <a:r>
              <a:rPr lang="en-US" sz="1600" b="1" i="0" u="none" strike="noStrike" cap="none">
                <a:solidFill>
                  <a:srgbClr val="3C464A"/>
                </a:solidFill>
                <a:latin typeface="Calibri"/>
                <a:ea typeface="Calibri"/>
                <a:cs typeface="Calibri"/>
                <a:sym typeface="Calibri"/>
              </a:rPr>
              <a:t>instructional teams </a:t>
            </a:r>
            <a:r>
              <a:rPr lang="en-US" sz="1600" b="0" i="0" u="none" strike="noStrike" cap="none">
                <a:solidFill>
                  <a:srgbClr val="3C464A"/>
                </a:solidFill>
                <a:latin typeface="Calibri"/>
                <a:ea typeface="Calibri"/>
                <a:cs typeface="Calibri"/>
                <a:sym typeface="Calibri"/>
              </a:rPr>
              <a:t>work together to advance student achievement</a:t>
            </a:r>
            <a:endParaRPr/>
          </a:p>
          <a:p>
            <a:pPr marL="0" marR="0" lvl="0" indent="0" algn="l" rtl="0">
              <a:lnSpc>
                <a:spcPct val="115000"/>
              </a:lnSpc>
              <a:spcBef>
                <a:spcPts val="1200"/>
              </a:spcBef>
              <a:spcAft>
                <a:spcPts val="0"/>
              </a:spcAft>
              <a:buClr>
                <a:srgbClr val="496C73"/>
              </a:buClr>
              <a:buSzPts val="1600"/>
              <a:buFont typeface="Calibri"/>
              <a:buNone/>
            </a:pPr>
            <a:r>
              <a:rPr lang="en-US" sz="1600" b="1" i="0" u="none" strike="noStrike" cap="none">
                <a:solidFill>
                  <a:srgbClr val="496C73"/>
                </a:solidFill>
                <a:latin typeface="Calibri"/>
                <a:ea typeface="Calibri"/>
                <a:cs typeface="Calibri"/>
                <a:sym typeface="Calibri"/>
              </a:rPr>
              <a:t>PRINCIPAL INSTITUTE: </a:t>
            </a:r>
            <a:r>
              <a:rPr lang="en-US" sz="1600" b="0" i="0" u="none" strike="noStrike" cap="none">
                <a:solidFill>
                  <a:srgbClr val="3C464A"/>
                </a:solidFill>
                <a:latin typeface="Calibri"/>
                <a:ea typeface="Calibri"/>
                <a:cs typeface="Calibri"/>
                <a:sym typeface="Calibri"/>
              </a:rPr>
              <a:t>Bolsters leadership skills of current </a:t>
            </a:r>
            <a:r>
              <a:rPr lang="en-US" sz="1600" b="1" i="0" u="none" strike="noStrike" cap="none">
                <a:solidFill>
                  <a:srgbClr val="3C464A"/>
                </a:solidFill>
                <a:latin typeface="Calibri"/>
                <a:ea typeface="Calibri"/>
                <a:cs typeface="Calibri"/>
                <a:sym typeface="Calibri"/>
              </a:rPr>
              <a:t>principals</a:t>
            </a:r>
            <a:r>
              <a:rPr lang="en-US" sz="1600" b="0" i="0" u="none" strike="noStrike" cap="none">
                <a:solidFill>
                  <a:srgbClr val="3C464A"/>
                </a:solidFill>
                <a:latin typeface="Calibri"/>
                <a:ea typeface="Calibri"/>
                <a:cs typeface="Calibri"/>
                <a:sym typeface="Calibri"/>
              </a:rPr>
              <a:t> and </a:t>
            </a:r>
            <a:r>
              <a:rPr lang="en-US" sz="1600" b="1" i="0" u="none" strike="noStrike" cap="none">
                <a:solidFill>
                  <a:srgbClr val="3C464A"/>
                </a:solidFill>
                <a:latin typeface="Calibri"/>
                <a:ea typeface="Calibri"/>
                <a:cs typeface="Calibri"/>
                <a:sym typeface="Calibri"/>
              </a:rPr>
              <a:t>assistant principals </a:t>
            </a:r>
            <a:r>
              <a:rPr lang="en-US" sz="1600" b="0" i="0" u="none" strike="noStrike" cap="none">
                <a:solidFill>
                  <a:srgbClr val="3C464A"/>
                </a:solidFill>
                <a:latin typeface="Calibri"/>
                <a:ea typeface="Calibri"/>
                <a:cs typeface="Calibri"/>
                <a:sym typeface="Calibri"/>
              </a:rPr>
              <a:t>using our proven curriculum and training model</a:t>
            </a:r>
            <a:endParaRPr/>
          </a:p>
          <a:p>
            <a:pPr marL="0" marR="0" lvl="0" indent="0" algn="l" rtl="0">
              <a:lnSpc>
                <a:spcPct val="115000"/>
              </a:lnSpc>
              <a:spcBef>
                <a:spcPts val="1200"/>
              </a:spcBef>
              <a:spcAft>
                <a:spcPts val="0"/>
              </a:spcAft>
              <a:buClr>
                <a:srgbClr val="496C73"/>
              </a:buClr>
              <a:buSzPts val="1600"/>
              <a:buFont typeface="Calibri"/>
              <a:buNone/>
            </a:pPr>
            <a:r>
              <a:rPr lang="en-US" sz="1600" b="1" i="0" u="none" strike="noStrike" cap="none">
                <a:solidFill>
                  <a:srgbClr val="496C73"/>
                </a:solidFill>
                <a:latin typeface="Calibri"/>
                <a:ea typeface="Calibri"/>
                <a:cs typeface="Calibri"/>
                <a:sym typeface="Calibri"/>
              </a:rPr>
              <a:t>PRINCIPAL SUPERVISORS: </a:t>
            </a:r>
            <a:r>
              <a:rPr lang="en-US" sz="1600" b="0" i="0" u="none" strike="noStrike" cap="none">
                <a:solidFill>
                  <a:srgbClr val="3C464A"/>
                </a:solidFill>
                <a:latin typeface="Calibri"/>
                <a:ea typeface="Calibri"/>
                <a:cs typeface="Calibri"/>
                <a:sym typeface="Calibri"/>
              </a:rPr>
              <a:t>Prepares </a:t>
            </a:r>
            <a:r>
              <a:rPr lang="en-US" sz="1600" b="1" i="0" u="none" strike="noStrike" cap="none">
                <a:solidFill>
                  <a:srgbClr val="3C464A"/>
                </a:solidFill>
                <a:latin typeface="Calibri"/>
                <a:ea typeface="Calibri"/>
                <a:cs typeface="Calibri"/>
                <a:sym typeface="Calibri"/>
              </a:rPr>
              <a:t>principal supervisors</a:t>
            </a:r>
            <a:r>
              <a:rPr lang="en-US" sz="1600" b="0" i="0" u="none" strike="noStrike" cap="none">
                <a:solidFill>
                  <a:srgbClr val="3C464A"/>
                </a:solidFill>
                <a:latin typeface="Calibri"/>
                <a:ea typeface="Calibri"/>
                <a:cs typeface="Calibri"/>
                <a:sym typeface="Calibri"/>
              </a:rPr>
              <a:t> to cultivate instructional excellence across a school system</a:t>
            </a:r>
            <a:endParaRPr/>
          </a:p>
          <a:p>
            <a:pPr marL="0" marR="0" lvl="0" indent="0" algn="l" rtl="0">
              <a:lnSpc>
                <a:spcPct val="115000"/>
              </a:lnSpc>
              <a:spcBef>
                <a:spcPts val="0"/>
              </a:spcBef>
              <a:spcAft>
                <a:spcPts val="0"/>
              </a:spcAft>
              <a:buClr>
                <a:srgbClr val="496C73"/>
              </a:buClr>
              <a:buSzPts val="1600"/>
              <a:buFont typeface="Calibri"/>
              <a:buNone/>
            </a:pPr>
            <a:endParaRPr sz="1600" b="0" i="0" u="none" strike="noStrike" cap="none">
              <a:solidFill>
                <a:srgbClr val="3C464A"/>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313341" y="233694"/>
            <a:ext cx="8517300" cy="430800"/>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38373A"/>
              </a:buClr>
              <a:buSzPts val="1400"/>
              <a:buFont typeface="Calibri"/>
              <a:buNone/>
            </a:pPr>
            <a:r>
              <a:rPr lang="en-US" sz="2200" b="1" i="0" u="none" strike="noStrike" cap="none">
                <a:solidFill>
                  <a:srgbClr val="38373A"/>
                </a:solidFill>
                <a:latin typeface="Calibri"/>
                <a:ea typeface="Calibri"/>
                <a:cs typeface="Calibri"/>
                <a:sym typeface="Calibri"/>
              </a:rPr>
              <a:t>Exit Ticket: Session Survey</a:t>
            </a:r>
            <a:br>
              <a:rPr lang="en-US" sz="2200" b="1" i="0" u="none" strike="noStrike" cap="none">
                <a:solidFill>
                  <a:srgbClr val="38373A"/>
                </a:solidFill>
                <a:latin typeface="Calibri"/>
                <a:ea typeface="Calibri"/>
                <a:cs typeface="Calibri"/>
                <a:sym typeface="Calibri"/>
              </a:rPr>
            </a:br>
            <a:r>
              <a:rPr lang="en-US" sz="2200" b="1" i="0" u="none" strike="noStrike" cap="none">
                <a:solidFill>
                  <a:srgbClr val="38373A"/>
                </a:solidFill>
                <a:latin typeface="Calibri"/>
                <a:ea typeface="Calibri"/>
                <a:cs typeface="Calibri"/>
                <a:sym typeface="Calibri"/>
              </a:rPr>
              <a:t>Please complete before leaving today!!</a:t>
            </a:r>
            <a:endParaRPr/>
          </a:p>
        </p:txBody>
      </p:sp>
      <p:sp>
        <p:nvSpPr>
          <p:cNvPr id="501" name="Shape 501"/>
          <p:cNvSpPr txBox="1"/>
          <p:nvPr/>
        </p:nvSpPr>
        <p:spPr>
          <a:xfrm>
            <a:off x="152400" y="381000"/>
            <a:ext cx="8991600" cy="2185213"/>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7848"/>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007848"/>
              </a:solidFill>
              <a:latin typeface="Calibri"/>
              <a:ea typeface="Calibri"/>
              <a:cs typeface="Calibri"/>
              <a:sym typeface="Calibri"/>
            </a:endParaRPr>
          </a:p>
          <a:p>
            <a:pPr marL="0" marR="0" lvl="0" indent="0" algn="l" rtl="0">
              <a:lnSpc>
                <a:spcPct val="100000"/>
              </a:lnSpc>
              <a:spcBef>
                <a:spcPts val="0"/>
              </a:spcBef>
              <a:spcAft>
                <a:spcPts val="0"/>
              </a:spcAft>
              <a:buClr>
                <a:srgbClr val="007848"/>
              </a:buClr>
              <a:buSzPts val="2000"/>
              <a:buFont typeface="Calibri"/>
              <a:buNone/>
            </a:pPr>
            <a:r>
              <a:rPr lang="en-US" sz="2000" b="1" i="0" u="none" strike="noStrike" cap="none" dirty="0">
                <a:solidFill>
                  <a:srgbClr val="007848"/>
                </a:solidFill>
                <a:latin typeface="Calibri"/>
                <a:ea typeface="Calibri"/>
                <a:cs typeface="Calibri"/>
                <a:sym typeface="Calibri"/>
              </a:rPr>
              <a:t>Complete Our Session Feedback Survey</a:t>
            </a:r>
            <a:endParaRPr dirty="0"/>
          </a:p>
          <a:p>
            <a:pPr marL="0" marR="0" lvl="0" indent="0" algn="l" rtl="0">
              <a:lnSpc>
                <a:spcPct val="100000"/>
              </a:lnSpc>
              <a:spcBef>
                <a:spcPts val="0"/>
              </a:spcBef>
              <a:spcAft>
                <a:spcPts val="0"/>
              </a:spcAft>
              <a:buClr>
                <a:srgbClr val="38373A"/>
              </a:buClr>
              <a:buSzPts val="1800"/>
              <a:buFont typeface="Calibri"/>
              <a:buNone/>
            </a:pPr>
            <a:r>
              <a:rPr lang="en-US" sz="1800" b="0" i="0" u="none" strike="noStrike" cap="none" dirty="0">
                <a:solidFill>
                  <a:srgbClr val="38373A"/>
                </a:solidFill>
                <a:latin typeface="Calibri"/>
                <a:ea typeface="Calibri"/>
                <a:cs typeface="Calibri"/>
                <a:sym typeface="Calibri"/>
              </a:rPr>
              <a:t>New Leaders values your feedback. How did we do? Did we meet the objectives for the day? Use the link provided to complete a brief survey to provide feedback on today’s session. </a:t>
            </a:r>
            <a:endParaRPr dirty="0"/>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38373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38373A"/>
              </a:solidFill>
              <a:latin typeface="Calibri"/>
              <a:ea typeface="Calibri"/>
              <a:cs typeface="Calibri"/>
              <a:sym typeface="Calibri"/>
            </a:endParaRPr>
          </a:p>
        </p:txBody>
      </p:sp>
      <p:pic>
        <p:nvPicPr>
          <p:cNvPr id="502" name="Shape 502"/>
          <p:cNvPicPr preferRelativeResize="0"/>
          <p:nvPr/>
        </p:nvPicPr>
        <p:blipFill>
          <a:blip r:embed="rId3">
            <a:extLst>
              <a:ext uri="{28A0092B-C50C-407E-A947-70E740481C1C}">
                <a14:useLocalDpi xmlns:a14="http://schemas.microsoft.com/office/drawing/2010/main" val="0"/>
              </a:ext>
            </a:extLst>
          </a:blip>
          <a:stretch>
            <a:fillRect/>
          </a:stretch>
        </p:blipFill>
        <p:spPr>
          <a:xfrm>
            <a:off x="118856" y="2057400"/>
            <a:ext cx="8906287" cy="5940424"/>
          </a:xfrm>
          <a:prstGeom prst="rect">
            <a:avLst/>
          </a:prstGeom>
          <a:noFill/>
          <a:ln>
            <a:noFill/>
          </a:ln>
        </p:spPr>
      </p:pic>
      <p:sp>
        <p:nvSpPr>
          <p:cNvPr id="2" name="TextBox 1"/>
          <p:cNvSpPr txBox="1"/>
          <p:nvPr/>
        </p:nvSpPr>
        <p:spPr>
          <a:xfrm>
            <a:off x="533400" y="5867400"/>
            <a:ext cx="8229600" cy="1661993"/>
          </a:xfrm>
          <a:prstGeom prst="rect">
            <a:avLst/>
          </a:prstGeom>
          <a:solidFill>
            <a:schemeClr val="bg1"/>
          </a:solidFill>
        </p:spPr>
        <p:txBody>
          <a:bodyPr wrap="square" rtlCol="0">
            <a:spAutoFit/>
          </a:bodyPr>
          <a:lstStyle/>
          <a:p>
            <a:r>
              <a:rPr lang="en-US" sz="1800" b="1" dirty="0" smtClean="0">
                <a:solidFill>
                  <a:srgbClr val="C00000"/>
                </a:solidFill>
              </a:rPr>
              <a:t>Contact:  </a:t>
            </a:r>
          </a:p>
          <a:p>
            <a:r>
              <a:rPr lang="en-US" b="1" dirty="0" smtClean="0"/>
              <a:t>Claudia Alfaro, National Executive Director, New Site Development</a:t>
            </a:r>
          </a:p>
          <a:p>
            <a:r>
              <a:rPr lang="en-US" dirty="0" smtClean="0"/>
              <a:t>C: 774-273-1396  calfaro@newleaders.org</a:t>
            </a:r>
          </a:p>
          <a:p>
            <a:endParaRPr lang="en-US" dirty="0"/>
          </a:p>
          <a:p>
            <a:r>
              <a:rPr lang="en-US" b="1" dirty="0" smtClean="0"/>
              <a:t>Devin Dillon, PhD</a:t>
            </a:r>
          </a:p>
          <a:p>
            <a:r>
              <a:rPr lang="en-US" dirty="0" smtClean="0"/>
              <a:t>National Senior Executive Director, Instructional Design</a:t>
            </a:r>
          </a:p>
          <a:p>
            <a:r>
              <a:rPr lang="en-US" dirty="0" smtClean="0"/>
              <a:t>C: 917-624-035,  ddillon@newleaders.org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313341" y="1232295"/>
            <a:ext cx="5077499" cy="4319400"/>
          </a:xfrm>
          <a:prstGeom prst="rect">
            <a:avLst/>
          </a:prstGeom>
          <a:noFill/>
          <a:ln>
            <a:noFill/>
          </a:ln>
        </p:spPr>
        <p:txBody>
          <a:bodyPr lIns="91425" tIns="45700" rIns="91425" bIns="45700" anchor="t" anchorCtr="0">
            <a:noAutofit/>
          </a:bodyPr>
          <a:lstStyle/>
          <a:p>
            <a:pPr marL="0" indent="0">
              <a:lnSpc>
                <a:spcPct val="115000"/>
              </a:lnSpc>
            </a:pPr>
            <a:r>
              <a:rPr lang="en-US" dirty="0" smtClean="0"/>
              <a:t>Framing </a:t>
            </a:r>
            <a:r>
              <a:rPr lang="en-US" dirty="0"/>
              <a:t>the Day</a:t>
            </a:r>
          </a:p>
          <a:p>
            <a:pPr marL="285750" indent="-285750">
              <a:lnSpc>
                <a:spcPct val="115000"/>
              </a:lnSpc>
              <a:buFont typeface="Arial" panose="020B0604020202020204" pitchFamily="34" charset="0"/>
              <a:buChar char="•"/>
            </a:pPr>
            <a:r>
              <a:rPr lang="en-US" b="0" dirty="0"/>
              <a:t>Welcome </a:t>
            </a:r>
          </a:p>
          <a:p>
            <a:pPr marL="285750" indent="-285750">
              <a:lnSpc>
                <a:spcPct val="115000"/>
              </a:lnSpc>
              <a:buFont typeface="Arial" panose="020B0604020202020204" pitchFamily="34" charset="0"/>
              <a:buChar char="•"/>
            </a:pPr>
            <a:r>
              <a:rPr lang="en-US" b="0" dirty="0"/>
              <a:t>Community Builder</a:t>
            </a:r>
          </a:p>
          <a:p>
            <a:pPr marL="0" indent="0">
              <a:lnSpc>
                <a:spcPct val="115000"/>
              </a:lnSpc>
            </a:pPr>
            <a:endParaRPr lang="en-US" dirty="0"/>
          </a:p>
          <a:p>
            <a:pPr marL="0" indent="0">
              <a:lnSpc>
                <a:spcPct val="115000"/>
              </a:lnSpc>
            </a:pPr>
            <a:r>
              <a:rPr lang="en-US" dirty="0"/>
              <a:t>Part I: Overview of New </a:t>
            </a:r>
            <a:r>
              <a:rPr lang="en-US" dirty="0" smtClean="0"/>
              <a:t>Leaders</a:t>
            </a:r>
          </a:p>
          <a:p>
            <a:pPr marL="0" indent="0">
              <a:lnSpc>
                <a:spcPct val="115000"/>
              </a:lnSpc>
            </a:pPr>
            <a:endParaRPr lang="en-US" kern="1200" dirty="0">
              <a:solidFill>
                <a:srgbClr val="496C73"/>
              </a:solidFill>
            </a:endParaRPr>
          </a:p>
          <a:p>
            <a:pPr marL="0" indent="0">
              <a:lnSpc>
                <a:spcPct val="115000"/>
              </a:lnSpc>
            </a:pPr>
            <a:r>
              <a:rPr lang="en-US" dirty="0"/>
              <a:t>Part II: The Transformational Leadership Framework</a:t>
            </a:r>
          </a:p>
          <a:p>
            <a:pPr marL="285750" indent="-285750">
              <a:buFont typeface="Arial" panose="020B0604020202020204" pitchFamily="34" charset="0"/>
              <a:buChar char="•"/>
            </a:pPr>
            <a:r>
              <a:rPr lang="en-US" b="0" dirty="0"/>
              <a:t>Overview</a:t>
            </a:r>
          </a:p>
          <a:p>
            <a:pPr marL="285750" indent="-285750">
              <a:buFont typeface="Arial" panose="020B0604020202020204" pitchFamily="34" charset="0"/>
              <a:buChar char="•"/>
            </a:pPr>
            <a:r>
              <a:rPr lang="en-US" b="0" dirty="0"/>
              <a:t>Going Deep with a Learning and Teaching</a:t>
            </a:r>
          </a:p>
          <a:p>
            <a:pPr marL="0" indent="0"/>
            <a:endParaRPr lang="en-US" b="0" dirty="0"/>
          </a:p>
          <a:p>
            <a:pPr marL="0" indent="0"/>
            <a:r>
              <a:rPr lang="en-US" dirty="0"/>
              <a:t>Part III: Partnership Possibilities</a:t>
            </a:r>
          </a:p>
          <a:p>
            <a:pPr marL="285750" lvl="0" indent="-285750">
              <a:buFont typeface="Arial" panose="020B0604020202020204" pitchFamily="34" charset="0"/>
              <a:buChar char="•"/>
            </a:pPr>
            <a:r>
              <a:rPr lang="en-US" b="0" dirty="0"/>
              <a:t>Wrap up and Reflection</a:t>
            </a:r>
          </a:p>
          <a:p>
            <a:pPr marL="0" lvl="0" indent="0">
              <a:lnSpc>
                <a:spcPct val="115000"/>
              </a:lnSpc>
            </a:pPr>
            <a:endParaRPr lang="en-US" b="0" dirty="0"/>
          </a:p>
        </p:txBody>
      </p:sp>
      <p:sp>
        <p:nvSpPr>
          <p:cNvPr id="186" name="Shape 186"/>
          <p:cNvSpPr txBox="1">
            <a:spLocks noGrp="1"/>
          </p:cNvSpPr>
          <p:nvPr>
            <p:ph type="title"/>
          </p:nvPr>
        </p:nvSpPr>
        <p:spPr>
          <a:xfrm>
            <a:off x="313339" y="233692"/>
            <a:ext cx="8517299" cy="481800"/>
          </a:xfrm>
          <a:prstGeom prst="rect">
            <a:avLst/>
          </a:prstGeom>
          <a:noFill/>
          <a:ln>
            <a:noFill/>
          </a:ln>
        </p:spPr>
        <p:txBody>
          <a:bodyPr lIns="0"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200" b="1" i="0" u="none" strike="noStrike" cap="none" dirty="0" smtClean="0">
                <a:solidFill>
                  <a:schemeClr val="dk1"/>
                </a:solidFill>
                <a:latin typeface="Calibri"/>
                <a:ea typeface="Calibri"/>
                <a:cs typeface="Calibri"/>
                <a:sym typeface="Calibri"/>
              </a:rPr>
              <a:t>Agenda</a:t>
            </a:r>
            <a:endParaRPr lang="en-US" sz="2200" b="1" i="0" u="none" strike="noStrike" cap="none" dirty="0">
              <a:solidFill>
                <a:schemeClr val="dk1"/>
              </a:solidFill>
              <a:latin typeface="Calibri"/>
              <a:ea typeface="Calibri"/>
              <a:cs typeface="Calibri"/>
              <a:sym typeface="Calibri"/>
            </a:endParaRPr>
          </a:p>
        </p:txBody>
      </p:sp>
      <p:pic>
        <p:nvPicPr>
          <p:cNvPr id="187" name="Shape 187"/>
          <p:cNvPicPr preferRelativeResize="0">
            <a:picLocks noGrp="1"/>
          </p:cNvPicPr>
          <p:nvPr>
            <p:ph type="pic" idx="2"/>
          </p:nvPr>
        </p:nvPicPr>
        <p:blipFill rotWithShape="1">
          <a:blip r:embed="rId3">
            <a:alphaModFix/>
          </a:blip>
          <a:srcRect/>
          <a:stretch/>
        </p:blipFill>
        <p:spPr>
          <a:xfrm>
            <a:off x="5581932" y="1327149"/>
            <a:ext cx="3249299" cy="4994999"/>
          </a:xfrm>
          <a:prstGeom prst="rect">
            <a:avLst/>
          </a:prstGeom>
          <a:noFill/>
          <a:ln>
            <a:noFill/>
          </a:ln>
        </p:spPr>
      </p:pic>
    </p:spTree>
    <p:extLst>
      <p:ext uri="{BB962C8B-B14F-4D97-AF65-F5344CB8AC3E}">
        <p14:creationId xmlns:p14="http://schemas.microsoft.com/office/powerpoint/2010/main" val="179779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457200" y="1143000"/>
            <a:ext cx="8153400" cy="4724400"/>
          </a:xfrm>
          <a:prstGeom prst="rect">
            <a:avLst/>
          </a:prstGeom>
          <a:noFill/>
          <a:ln>
            <a:noFill/>
          </a:ln>
        </p:spPr>
        <p:txBody>
          <a:bodyPr wrap="square" lIns="91425" tIns="91425" rIns="91425" bIns="91425" anchor="t" anchorCtr="0">
            <a:noAutofit/>
          </a:bodyPr>
          <a:lstStyle/>
          <a:p>
            <a:pPr marL="285750" marR="0" lvl="0" indent="-285750" algn="l" rtl="0">
              <a:lnSpc>
                <a:spcPct val="114000"/>
              </a:lnSpc>
              <a:spcBef>
                <a:spcPts val="0"/>
              </a:spcBef>
              <a:spcAft>
                <a:spcPts val="0"/>
              </a:spcAft>
              <a:buClr>
                <a:schemeClr val="dk1"/>
              </a:buClr>
              <a:buSzPts val="1800"/>
              <a:buFont typeface="Arial"/>
              <a:buChar char="•"/>
            </a:pPr>
            <a:r>
              <a:rPr lang="en-US" sz="1800" b="0" i="0" u="none" strike="noStrike" cap="none" dirty="0">
                <a:solidFill>
                  <a:schemeClr val="dk1"/>
                </a:solidFill>
                <a:sym typeface="Calibri"/>
              </a:rPr>
              <a:t>Participants will learn about New Leaders and the work we do across the country to develop strong leaders.</a:t>
            </a:r>
            <a:endParaRPr b="0" dirty="0"/>
          </a:p>
          <a:p>
            <a:pPr marL="285750" marR="0" lvl="0" indent="-285750" algn="l" rtl="0">
              <a:lnSpc>
                <a:spcPct val="114000"/>
              </a:lnSpc>
              <a:spcBef>
                <a:spcPts val="1200"/>
              </a:spcBef>
              <a:spcAft>
                <a:spcPts val="0"/>
              </a:spcAft>
              <a:buClr>
                <a:schemeClr val="dk1"/>
              </a:buClr>
              <a:buSzPts val="1800"/>
              <a:buFont typeface="Arial"/>
              <a:buChar char="•"/>
            </a:pPr>
            <a:r>
              <a:rPr lang="en-US" sz="1800" b="0" i="0" u="none" strike="noStrike" cap="none" dirty="0" smtClean="0">
                <a:solidFill>
                  <a:schemeClr val="dk1"/>
                </a:solidFill>
                <a:sym typeface="Calibri"/>
              </a:rPr>
              <a:t>Participants </a:t>
            </a:r>
            <a:r>
              <a:rPr lang="en-US" sz="1800" b="0" i="0" u="none" strike="noStrike" cap="none" dirty="0">
                <a:solidFill>
                  <a:schemeClr val="dk1"/>
                </a:solidFill>
                <a:sym typeface="Calibri"/>
              </a:rPr>
              <a:t>will analyze the Transformational Leadership Framework </a:t>
            </a:r>
            <a:r>
              <a:rPr lang="en-US" sz="1800" b="0" i="0" u="none" strike="noStrike" cap="none" dirty="0" smtClean="0">
                <a:solidFill>
                  <a:schemeClr val="dk1"/>
                </a:solidFill>
                <a:sym typeface="Calibri"/>
              </a:rPr>
              <a:t>with a specific focus on the Teaching and Learning category</a:t>
            </a:r>
            <a:endParaRPr b="0" dirty="0"/>
          </a:p>
          <a:p>
            <a:pPr marL="285750" marR="0" lvl="0" indent="-285750" algn="l" rtl="0">
              <a:lnSpc>
                <a:spcPct val="114000"/>
              </a:lnSpc>
              <a:spcBef>
                <a:spcPts val="1200"/>
              </a:spcBef>
              <a:spcAft>
                <a:spcPts val="0"/>
              </a:spcAft>
              <a:buClr>
                <a:schemeClr val="dk1"/>
              </a:buClr>
              <a:buSzPts val="1800"/>
              <a:buFont typeface="Arial"/>
              <a:buChar char="•"/>
            </a:pPr>
            <a:r>
              <a:rPr lang="en-US" sz="1800" b="0" i="0" u="none" strike="noStrike" cap="none" dirty="0" smtClean="0">
                <a:solidFill>
                  <a:schemeClr val="dk1"/>
                </a:solidFill>
                <a:sym typeface="Calibri"/>
              </a:rPr>
              <a:t>Participants </a:t>
            </a:r>
            <a:r>
              <a:rPr lang="en-US" sz="1800" b="0" i="0" u="none" strike="noStrike" cap="none" dirty="0">
                <a:solidFill>
                  <a:schemeClr val="dk1"/>
                </a:solidFill>
                <a:sym typeface="Calibri"/>
              </a:rPr>
              <a:t>will learn about ways that New Leaders can support their efforts to develop strong leadership at the district level.</a:t>
            </a:r>
            <a:endParaRPr b="0" dirty="0"/>
          </a:p>
          <a:p>
            <a:pPr marL="285750" marR="0" lvl="0" indent="-171450" algn="l" rtl="0">
              <a:lnSpc>
                <a:spcPct val="114000"/>
              </a:lnSpc>
              <a:spcBef>
                <a:spcPts val="1200"/>
              </a:spcBef>
              <a:spcAft>
                <a:spcPts val="0"/>
              </a:spcAft>
              <a:buClr>
                <a:schemeClr val="dk1"/>
              </a:buClr>
              <a:buSzPts val="1800"/>
              <a:buFont typeface="Arial"/>
              <a:buNone/>
            </a:pPr>
            <a:endParaRPr sz="1800" b="1" i="0" u="none" strike="noStrike" cap="none" dirty="0">
              <a:solidFill>
                <a:schemeClr val="dk1"/>
              </a:solidFill>
              <a:latin typeface="Calibri"/>
              <a:ea typeface="Calibri"/>
              <a:cs typeface="Calibri"/>
              <a:sym typeface="Calibri"/>
            </a:endParaRPr>
          </a:p>
          <a:p>
            <a:pPr marL="285750" marR="0" lvl="0" indent="-171450" algn="l" rtl="0">
              <a:lnSpc>
                <a:spcPct val="114000"/>
              </a:lnSpc>
              <a:spcBef>
                <a:spcPts val="1200"/>
              </a:spcBef>
              <a:spcAft>
                <a:spcPts val="0"/>
              </a:spcAft>
              <a:buClr>
                <a:schemeClr val="dk1"/>
              </a:buClr>
              <a:buSzPts val="1800"/>
              <a:buFont typeface="Arial"/>
              <a:buNone/>
            </a:pPr>
            <a:endParaRPr sz="1800" b="1" i="0" u="none" strike="noStrike" cap="none" dirty="0">
              <a:solidFill>
                <a:schemeClr val="dk1"/>
              </a:solidFill>
              <a:latin typeface="Calibri"/>
              <a:ea typeface="Calibri"/>
              <a:cs typeface="Calibri"/>
              <a:sym typeface="Calibri"/>
            </a:endParaRPr>
          </a:p>
        </p:txBody>
      </p:sp>
      <p:sp>
        <p:nvSpPr>
          <p:cNvPr id="195" name="Shape 195"/>
          <p:cNvSpPr txBox="1">
            <a:spLocks noGrp="1"/>
          </p:cNvSpPr>
          <p:nvPr>
            <p:ph type="title"/>
          </p:nvPr>
        </p:nvSpPr>
        <p:spPr>
          <a:xfrm>
            <a:off x="313341" y="233694"/>
            <a:ext cx="8517319" cy="430887"/>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2200" b="1" i="0" u="none" strike="noStrike" cap="none" dirty="0" smtClean="0">
                <a:solidFill>
                  <a:schemeClr val="dk1"/>
                </a:solidFill>
                <a:latin typeface="Calibri"/>
                <a:ea typeface="Calibri"/>
                <a:cs typeface="Calibri"/>
                <a:sym typeface="Calibri"/>
              </a:rPr>
              <a:t>Session Outcomes</a:t>
            </a:r>
            <a:endParaRPr sz="22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313339" y="1327150"/>
            <a:ext cx="3830032" cy="3717229"/>
          </a:xfrm>
          <a:prstGeom prst="rect">
            <a:avLst/>
          </a:prstGeom>
          <a:noFill/>
          <a:ln>
            <a:noFill/>
          </a:ln>
        </p:spPr>
        <p:txBody>
          <a:bodyPr wrap="square" lIns="91425" tIns="45700" rIns="91425" bIns="45700" anchor="t" anchorCtr="0">
            <a:noAutofit/>
          </a:bodyPr>
          <a:lstStyle/>
          <a:p>
            <a:pPr marL="0" marR="0" lvl="0" indent="-34925" algn="l" rtl="0">
              <a:lnSpc>
                <a:spcPct val="114000"/>
              </a:lnSpc>
              <a:spcBef>
                <a:spcPts val="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Pausing</a:t>
            </a:r>
          </a:p>
          <a:p>
            <a:pPr marL="0" marR="0" lvl="0" indent="-34925" algn="l" rtl="0">
              <a:lnSpc>
                <a:spcPct val="114000"/>
              </a:lnSpc>
              <a:spcBef>
                <a:spcPts val="120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0" marR="0" lvl="0" indent="-34925" algn="l" rtl="0">
              <a:lnSpc>
                <a:spcPct val="114000"/>
              </a:lnSpc>
              <a:spcBef>
                <a:spcPts val="1200"/>
              </a:spcBef>
              <a:spcAft>
                <a:spcPts val="0"/>
              </a:spcAft>
              <a:buClr>
                <a:schemeClr val="dk2"/>
              </a:buClr>
              <a:buSzPct val="25000"/>
              <a:buFont typeface="Arial"/>
              <a:buNone/>
            </a:pPr>
            <a:r>
              <a:rPr lang="en-US" sz="2200" b="1" i="0" u="none" strike="noStrike" cap="none">
                <a:solidFill>
                  <a:schemeClr val="dk2"/>
                </a:solidFill>
                <a:latin typeface="Calibri"/>
                <a:ea typeface="Calibri"/>
                <a:cs typeface="Calibri"/>
                <a:sym typeface="Calibri"/>
              </a:rPr>
              <a:t>Paraphrasing</a:t>
            </a:r>
          </a:p>
          <a:p>
            <a:pPr marL="0" marR="0" lvl="0" indent="-34925" algn="l" rtl="0">
              <a:lnSpc>
                <a:spcPct val="114000"/>
              </a:lnSpc>
              <a:spcBef>
                <a:spcPts val="120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0" marR="0" lvl="0" indent="-34925" algn="l" rtl="0">
              <a:lnSpc>
                <a:spcPct val="114000"/>
              </a:lnSpc>
              <a:spcBef>
                <a:spcPts val="1200"/>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Probing</a:t>
            </a:r>
          </a:p>
          <a:p>
            <a:pPr marL="0" marR="0" lvl="0" indent="-34925" algn="l" rtl="0">
              <a:lnSpc>
                <a:spcPct val="114000"/>
              </a:lnSpc>
              <a:spcBef>
                <a:spcPts val="1200"/>
              </a:spcBef>
              <a:spcAft>
                <a:spcPts val="0"/>
              </a:spcAft>
              <a:buClr>
                <a:schemeClr val="dk1"/>
              </a:buClr>
              <a:buSzPct val="25000"/>
              <a:buFont typeface="Arial"/>
              <a:buNone/>
            </a:pPr>
            <a:endParaRPr sz="2200" b="1" i="0" u="none" strike="noStrike" cap="none">
              <a:solidFill>
                <a:schemeClr val="dk1"/>
              </a:solidFill>
              <a:latin typeface="Calibri"/>
              <a:ea typeface="Calibri"/>
              <a:cs typeface="Calibri"/>
              <a:sym typeface="Calibri"/>
            </a:endParaRPr>
          </a:p>
          <a:p>
            <a:pPr marL="0" marR="0" lvl="0" indent="-34925" algn="l" rtl="0">
              <a:lnSpc>
                <a:spcPct val="114000"/>
              </a:lnSpc>
              <a:spcBef>
                <a:spcPts val="1200"/>
              </a:spcBef>
              <a:spcAft>
                <a:spcPts val="0"/>
              </a:spcAft>
              <a:buClr>
                <a:schemeClr val="dk2"/>
              </a:buClr>
              <a:buSzPct val="25000"/>
              <a:buFont typeface="Arial"/>
              <a:buNone/>
            </a:pPr>
            <a:r>
              <a:rPr lang="en-US" sz="2200" b="1" i="0" u="none" strike="noStrike" cap="none">
                <a:solidFill>
                  <a:schemeClr val="dk2"/>
                </a:solidFill>
                <a:latin typeface="Calibri"/>
                <a:ea typeface="Calibri"/>
                <a:cs typeface="Calibri"/>
                <a:sym typeface="Calibri"/>
              </a:rPr>
              <a:t>Putting ideas on the table </a:t>
            </a:r>
          </a:p>
        </p:txBody>
      </p:sp>
      <p:sp>
        <p:nvSpPr>
          <p:cNvPr id="248" name="Shape 248"/>
          <p:cNvSpPr txBox="1">
            <a:spLocks noGrp="1"/>
          </p:cNvSpPr>
          <p:nvPr>
            <p:ph type="title"/>
          </p:nvPr>
        </p:nvSpPr>
        <p:spPr>
          <a:xfrm>
            <a:off x="313338" y="233692"/>
            <a:ext cx="8517318" cy="430883"/>
          </a:xfrm>
          <a:prstGeom prst="rect">
            <a:avLst/>
          </a:prstGeom>
          <a:noFill/>
          <a:ln>
            <a:noFill/>
          </a:ln>
        </p:spPr>
        <p:txBody>
          <a:bodyPr wrap="square" lIns="0" tIns="45700" rIns="91425" bIns="45700" anchor="t" anchorCtr="0">
            <a:noAutofit/>
          </a:bodyPr>
          <a:lstStyle/>
          <a:p>
            <a:pPr marL="0" marR="0" lvl="0" indent="-34925" algn="l" rtl="0">
              <a:lnSpc>
                <a:spcPct val="100000"/>
              </a:lnSpc>
              <a:spcBef>
                <a:spcPts val="0"/>
              </a:spcBef>
              <a:spcAft>
                <a:spcPts val="0"/>
              </a:spcAft>
              <a:buClr>
                <a:schemeClr val="dk1"/>
              </a:buClr>
              <a:buSzPct val="25000"/>
              <a:buFont typeface="Calibri"/>
              <a:buNone/>
            </a:pPr>
            <a:r>
              <a:rPr lang="en-US" sz="2200" b="1" i="0" u="none" strike="noStrike" cap="none">
                <a:solidFill>
                  <a:schemeClr val="dk1"/>
                </a:solidFill>
                <a:latin typeface="Calibri"/>
                <a:ea typeface="Calibri"/>
                <a:cs typeface="Calibri"/>
                <a:sym typeface="Calibri"/>
              </a:rPr>
              <a:t>7 Norms of Collaboration</a:t>
            </a:r>
          </a:p>
        </p:txBody>
      </p:sp>
      <p:sp>
        <p:nvSpPr>
          <p:cNvPr id="249" name="Shape 249"/>
          <p:cNvSpPr/>
          <p:nvPr/>
        </p:nvSpPr>
        <p:spPr>
          <a:xfrm>
            <a:off x="232169" y="6429375"/>
            <a:ext cx="5840015" cy="311141"/>
          </a:xfrm>
          <a:prstGeom prst="rect">
            <a:avLst/>
          </a:prstGeom>
          <a:noFill/>
          <a:ln>
            <a:noFill/>
          </a:ln>
        </p:spPr>
        <p:txBody>
          <a:bodyPr wrap="square" lIns="64275" tIns="32125" rIns="64275" bIns="32125" anchor="t" anchorCtr="0">
            <a:noAutofit/>
          </a:bodyPr>
          <a:lstStyle/>
          <a:p>
            <a:pPr marL="0" marR="0" lvl="0" indent="-12700" algn="l" rtl="0">
              <a:lnSpc>
                <a:spcPct val="100000"/>
              </a:lnSpc>
              <a:spcBef>
                <a:spcPts val="0"/>
              </a:spcBef>
              <a:spcAft>
                <a:spcPts val="0"/>
              </a:spcAft>
              <a:buClr>
                <a:schemeClr val="accent1"/>
              </a:buClr>
              <a:buSzPct val="25000"/>
              <a:buFont typeface="Calibri"/>
              <a:buNone/>
            </a:pPr>
            <a:r>
              <a:rPr lang="en-US" sz="800" b="0" i="0" u="none" strike="noStrike" cap="none">
                <a:solidFill>
                  <a:schemeClr val="accent1"/>
                </a:solidFill>
                <a:latin typeface="Calibri"/>
                <a:ea typeface="Calibri"/>
                <a:cs typeface="Calibri"/>
                <a:sym typeface="Calibri"/>
              </a:rPr>
              <a:t>The Adaptive School: Developing and Facilitating Collaborative Groups</a:t>
            </a:r>
          </a:p>
          <a:p>
            <a:pPr marL="0" marR="0" lvl="0" indent="-12700" algn="l" rtl="0">
              <a:lnSpc>
                <a:spcPct val="100000"/>
              </a:lnSpc>
              <a:spcBef>
                <a:spcPts val="0"/>
              </a:spcBef>
              <a:spcAft>
                <a:spcPts val="0"/>
              </a:spcAft>
              <a:buClr>
                <a:schemeClr val="accent1"/>
              </a:buClr>
              <a:buSzPct val="25000"/>
              <a:buFont typeface="Calibri"/>
              <a:buNone/>
            </a:pPr>
            <a:r>
              <a:rPr lang="en-US" sz="800" b="0" i="0" u="none" strike="noStrike" cap="none">
                <a:solidFill>
                  <a:schemeClr val="accent1"/>
                </a:solidFill>
                <a:latin typeface="Calibri"/>
                <a:ea typeface="Calibri"/>
                <a:cs typeface="Calibri"/>
                <a:sym typeface="Calibri"/>
              </a:rPr>
              <a:t>Robert Garmston and Bruce Wellman, Four Hats Seminars</a:t>
            </a:r>
          </a:p>
        </p:txBody>
      </p:sp>
      <p:sp>
        <p:nvSpPr>
          <p:cNvPr id="250" name="Shape 250"/>
          <p:cNvSpPr txBox="1"/>
          <p:nvPr/>
        </p:nvSpPr>
        <p:spPr>
          <a:xfrm>
            <a:off x="4250532" y="1327150"/>
            <a:ext cx="4419392" cy="3279996"/>
          </a:xfrm>
          <a:prstGeom prst="rect">
            <a:avLst/>
          </a:prstGeom>
          <a:noFill/>
          <a:ln>
            <a:noFill/>
          </a:ln>
        </p:spPr>
        <p:txBody>
          <a:bodyPr wrap="square" lIns="91425" tIns="45700" rIns="91425" bIns="45700" anchor="t" anchorCtr="0">
            <a:noAutofit/>
          </a:bodyPr>
          <a:lstStyle/>
          <a:p>
            <a:pPr marL="0" marR="0" lvl="0" indent="-34925" algn="l" rtl="0">
              <a:lnSpc>
                <a:spcPct val="114000"/>
              </a:lnSpc>
              <a:spcBef>
                <a:spcPts val="0"/>
              </a:spcBef>
              <a:spcAft>
                <a:spcPts val="0"/>
              </a:spcAft>
              <a:buClr>
                <a:schemeClr val="dk2"/>
              </a:buClr>
              <a:buSzPct val="25000"/>
              <a:buFont typeface="Arial"/>
              <a:buNone/>
            </a:pPr>
            <a:r>
              <a:rPr lang="en-US" sz="2200" b="1" i="0" u="none" strike="noStrike" cap="none">
                <a:solidFill>
                  <a:schemeClr val="dk2"/>
                </a:solidFill>
                <a:latin typeface="Calibri"/>
                <a:ea typeface="Calibri"/>
                <a:cs typeface="Calibri"/>
                <a:sym typeface="Calibri"/>
              </a:rPr>
              <a:t>Paying attention to self and others</a:t>
            </a:r>
          </a:p>
          <a:p>
            <a:pPr marL="0" marR="0" lvl="0" indent="-139700" algn="l" rtl="0">
              <a:lnSpc>
                <a:spcPct val="114000"/>
              </a:lnSpc>
              <a:spcBef>
                <a:spcPts val="1707"/>
              </a:spcBef>
              <a:spcAft>
                <a:spcPts val="0"/>
              </a:spcAft>
              <a:buClr>
                <a:srgbClr val="000000"/>
              </a:buClr>
              <a:buSzPct val="100000"/>
              <a:buFont typeface="Arial"/>
              <a:buNone/>
            </a:pPr>
            <a:endParaRPr sz="2200" b="1" i="0" u="none" strike="noStrike" cap="none">
              <a:solidFill>
                <a:schemeClr val="dk1"/>
              </a:solidFill>
              <a:latin typeface="Calibri"/>
              <a:ea typeface="Calibri"/>
              <a:cs typeface="Calibri"/>
              <a:sym typeface="Calibri"/>
            </a:endParaRPr>
          </a:p>
          <a:p>
            <a:pPr marL="0" marR="0" lvl="0" indent="-34925" algn="l" rtl="0">
              <a:lnSpc>
                <a:spcPct val="114000"/>
              </a:lnSpc>
              <a:spcBef>
                <a:spcPts val="1707"/>
              </a:spcBef>
              <a:spcAft>
                <a:spcPts val="0"/>
              </a:spcAft>
              <a:buClr>
                <a:schemeClr val="dk1"/>
              </a:buClr>
              <a:buSzPct val="25000"/>
              <a:buFont typeface="Arial"/>
              <a:buNone/>
            </a:pPr>
            <a:r>
              <a:rPr lang="en-US" sz="2200" b="1" i="0" u="none" strike="noStrike" cap="none">
                <a:solidFill>
                  <a:schemeClr val="dk1"/>
                </a:solidFill>
                <a:latin typeface="Calibri"/>
                <a:ea typeface="Calibri"/>
                <a:cs typeface="Calibri"/>
                <a:sym typeface="Calibri"/>
              </a:rPr>
              <a:t>Presuming positive intentions</a:t>
            </a:r>
          </a:p>
          <a:p>
            <a:pPr marL="0" marR="0" lvl="0" indent="-139700" algn="l" rtl="0">
              <a:lnSpc>
                <a:spcPct val="114000"/>
              </a:lnSpc>
              <a:spcBef>
                <a:spcPts val="1707"/>
              </a:spcBef>
              <a:spcAft>
                <a:spcPts val="0"/>
              </a:spcAft>
              <a:buClr>
                <a:srgbClr val="000000"/>
              </a:buClr>
              <a:buSzPct val="100000"/>
              <a:buFont typeface="Arial"/>
              <a:buNone/>
            </a:pPr>
            <a:endParaRPr sz="2200" b="1" i="0" u="none" strike="noStrike" cap="none">
              <a:solidFill>
                <a:schemeClr val="dk1"/>
              </a:solidFill>
              <a:latin typeface="Calibri"/>
              <a:ea typeface="Calibri"/>
              <a:cs typeface="Calibri"/>
              <a:sym typeface="Calibri"/>
            </a:endParaRPr>
          </a:p>
          <a:p>
            <a:pPr marL="0" marR="0" lvl="0" indent="-34925" algn="l" rtl="0">
              <a:lnSpc>
                <a:spcPct val="114000"/>
              </a:lnSpc>
              <a:spcBef>
                <a:spcPts val="1707"/>
              </a:spcBef>
              <a:spcAft>
                <a:spcPts val="0"/>
              </a:spcAft>
              <a:buClr>
                <a:schemeClr val="dk2"/>
              </a:buClr>
              <a:buSzPct val="25000"/>
              <a:buFont typeface="Arial"/>
              <a:buNone/>
            </a:pPr>
            <a:r>
              <a:rPr lang="en-US" sz="2200" b="1" i="0" u="none" strike="noStrike" cap="none">
                <a:solidFill>
                  <a:schemeClr val="dk2"/>
                </a:solidFill>
                <a:latin typeface="Calibri"/>
                <a:ea typeface="Calibri"/>
                <a:cs typeface="Calibri"/>
                <a:sym typeface="Calibri"/>
              </a:rPr>
              <a:t>Pursuing a balance between advocacy and inquiry</a:t>
            </a:r>
          </a:p>
        </p:txBody>
      </p:sp>
    </p:spTree>
    <p:extLst>
      <p:ext uri="{BB962C8B-B14F-4D97-AF65-F5344CB8AC3E}">
        <p14:creationId xmlns:p14="http://schemas.microsoft.com/office/powerpoint/2010/main" val="1093509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30237" y="1603620"/>
            <a:ext cx="8027099" cy="430800"/>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chemeClr val="accent1"/>
              </a:buClr>
              <a:buSzPct val="25000"/>
              <a:buFont typeface="Calibri"/>
              <a:buNone/>
            </a:pPr>
            <a:r>
              <a:rPr lang="en-US" sz="3600" b="1" i="0" u="none" strike="noStrike" cap="none">
                <a:solidFill>
                  <a:srgbClr val="FFFFFF"/>
                </a:solidFill>
                <a:latin typeface="Calibri"/>
                <a:ea typeface="Calibri"/>
                <a:cs typeface="Calibri"/>
                <a:sym typeface="Calibri"/>
              </a:rPr>
              <a:t>COMMUNITY BUILDER</a:t>
            </a:r>
          </a:p>
        </p:txBody>
      </p:sp>
      <p:sp>
        <p:nvSpPr>
          <p:cNvPr id="221" name="Shape 221"/>
          <p:cNvSpPr txBox="1">
            <a:spLocks noGrp="1"/>
          </p:cNvSpPr>
          <p:nvPr>
            <p:ph type="body" idx="4294967295"/>
          </p:nvPr>
        </p:nvSpPr>
        <p:spPr>
          <a:xfrm>
            <a:off x="3072896" y="3482578"/>
            <a:ext cx="2998200" cy="4670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chemeClr val="accent1"/>
              </a:buClr>
              <a:buSzPct val="25000"/>
              <a:buFont typeface="Arial"/>
              <a:buNone/>
            </a:pPr>
            <a:r>
              <a:rPr lang="en-US" sz="2300" b="1" i="0" u="none" strike="noStrike" cap="none">
                <a:solidFill>
                  <a:schemeClr val="accent1"/>
                </a:solidFill>
                <a:latin typeface="Calibri"/>
                <a:ea typeface="Calibri"/>
                <a:cs typeface="Calibri"/>
                <a:sym typeface="Calibri"/>
              </a:rPr>
              <a:t>Transition Slide Subtitle</a:t>
            </a:r>
          </a:p>
        </p:txBody>
      </p:sp>
    </p:spTree>
    <p:extLst>
      <p:ext uri="{BB962C8B-B14F-4D97-AF65-F5344CB8AC3E}">
        <p14:creationId xmlns:p14="http://schemas.microsoft.com/office/powerpoint/2010/main" val="1652863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630237" y="449647"/>
            <a:ext cx="8027099" cy="476999"/>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rgbClr val="496C73"/>
              </a:buClr>
              <a:buSzPct val="25000"/>
              <a:buFont typeface="Calibri"/>
              <a:buNone/>
            </a:pPr>
            <a:r>
              <a:rPr lang="en-US" sz="2200" b="1" i="0" u="none" strike="noStrike" cap="none" dirty="0">
                <a:solidFill>
                  <a:srgbClr val="496C73"/>
                </a:solidFill>
                <a:latin typeface="Calibri"/>
                <a:ea typeface="Calibri"/>
                <a:cs typeface="Calibri"/>
                <a:sym typeface="Calibri"/>
              </a:rPr>
              <a:t>Community </a:t>
            </a:r>
            <a:r>
              <a:rPr lang="en-US" sz="2200" b="1" i="0" u="none" strike="noStrike" cap="none" dirty="0" smtClean="0">
                <a:solidFill>
                  <a:srgbClr val="496C73"/>
                </a:solidFill>
                <a:latin typeface="Calibri"/>
                <a:ea typeface="Calibri"/>
                <a:cs typeface="Calibri"/>
                <a:sym typeface="Calibri"/>
              </a:rPr>
              <a:t>Builder</a:t>
            </a:r>
            <a:endParaRPr lang="en-US" sz="2200" b="1" i="0" u="none" strike="noStrike" cap="none" dirty="0">
              <a:solidFill>
                <a:schemeClr val="accent1"/>
              </a:solidFill>
              <a:latin typeface="Calibri"/>
              <a:ea typeface="Calibri"/>
              <a:cs typeface="Calibri"/>
              <a:sym typeface="Calibri"/>
            </a:endParaRPr>
          </a:p>
        </p:txBody>
      </p:sp>
      <p:pic>
        <p:nvPicPr>
          <p:cNvPr id="210" name="Shape 210"/>
          <p:cNvPicPr preferRelativeResize="0"/>
          <p:nvPr/>
        </p:nvPicPr>
        <p:blipFill rotWithShape="1">
          <a:blip r:embed="rId3">
            <a:alphaModFix/>
          </a:blip>
          <a:srcRect/>
          <a:stretch/>
        </p:blipFill>
        <p:spPr>
          <a:xfrm>
            <a:off x="716125" y="1478750"/>
            <a:ext cx="1524000" cy="1524000"/>
          </a:xfrm>
          <a:prstGeom prst="rect">
            <a:avLst/>
          </a:prstGeom>
          <a:noFill/>
          <a:ln>
            <a:noFill/>
          </a:ln>
        </p:spPr>
      </p:pic>
      <p:sp>
        <p:nvSpPr>
          <p:cNvPr id="4" name="Shape 202"/>
          <p:cNvSpPr txBox="1"/>
          <p:nvPr/>
        </p:nvSpPr>
        <p:spPr>
          <a:xfrm>
            <a:off x="2743200" y="1532446"/>
            <a:ext cx="5410200" cy="1447800"/>
          </a:xfrm>
          <a:prstGeom prst="rect">
            <a:avLst/>
          </a:prstGeom>
          <a:noFill/>
          <a:ln>
            <a:noFill/>
          </a:ln>
        </p:spPr>
        <p:txBody>
          <a:bodyPr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1" dirty="0">
                <a:solidFill>
                  <a:srgbClr val="496C73"/>
                </a:solidFill>
                <a:latin typeface="Calibri"/>
                <a:ea typeface="Calibri"/>
                <a:cs typeface="Calibri"/>
                <a:sym typeface="Calibri"/>
              </a:rPr>
              <a:t>Think of a student who inspires you to do what you do </a:t>
            </a:r>
            <a:r>
              <a:rPr lang="en-US" sz="1800" b="1" dirty="0" smtClean="0">
                <a:solidFill>
                  <a:srgbClr val="496C73"/>
                </a:solidFill>
                <a:latin typeface="Calibri"/>
                <a:ea typeface="Calibri"/>
                <a:cs typeface="Calibri"/>
                <a:sym typeface="Calibri"/>
              </a:rPr>
              <a:t>every day</a:t>
            </a:r>
            <a:r>
              <a:rPr lang="en-US" sz="1800" b="1" dirty="0">
                <a:solidFill>
                  <a:srgbClr val="496C73"/>
                </a:solidFill>
                <a:latin typeface="Calibri"/>
                <a:ea typeface="Calibri"/>
                <a:cs typeface="Calibri"/>
                <a:sym typeface="Calibri"/>
              </a:rPr>
              <a:t>.  </a:t>
            </a: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endParaRPr lang="en-US" sz="1800" b="1" dirty="0">
              <a:solidFill>
                <a:srgbClr val="496C73"/>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1" dirty="0">
                <a:solidFill>
                  <a:srgbClr val="496C73"/>
                </a:solidFill>
                <a:latin typeface="Calibri"/>
                <a:ea typeface="Calibri"/>
                <a:cs typeface="Calibri"/>
                <a:sym typeface="Calibri"/>
              </a:rPr>
              <a:t>Turn and talk to the person sitting next to </a:t>
            </a:r>
            <a:r>
              <a:rPr lang="en-US" sz="1800" b="1" dirty="0" smtClean="0">
                <a:solidFill>
                  <a:srgbClr val="496C73"/>
                </a:solidFill>
                <a:latin typeface="Calibri"/>
                <a:ea typeface="Calibri"/>
                <a:cs typeface="Calibri"/>
                <a:sym typeface="Calibri"/>
              </a:rPr>
              <a:t>you: Share the story behind your “</a:t>
            </a:r>
            <a:r>
              <a:rPr lang="en-US" sz="1800" b="1" dirty="0" err="1" smtClean="0">
                <a:solidFill>
                  <a:srgbClr val="496C73"/>
                </a:solidFill>
                <a:latin typeface="Calibri"/>
                <a:ea typeface="Calibri"/>
                <a:cs typeface="Calibri"/>
                <a:sym typeface="Calibri"/>
              </a:rPr>
              <a:t>kidspiration</a:t>
            </a:r>
            <a:r>
              <a:rPr lang="en-US" sz="1800" b="1" dirty="0" smtClean="0">
                <a:solidFill>
                  <a:srgbClr val="496C73"/>
                </a:solidFill>
                <a:latin typeface="Calibri"/>
                <a:ea typeface="Calibri"/>
                <a:cs typeface="Calibri"/>
                <a:sym typeface="Calibri"/>
              </a:rPr>
              <a:t>.”</a:t>
            </a:r>
            <a:endParaRPr sz="1800" b="1" dirty="0">
              <a:solidFill>
                <a:srgbClr val="496C73"/>
              </a:solidFill>
              <a:latin typeface="Calibri"/>
              <a:ea typeface="Calibri"/>
              <a:cs typeface="Calibri"/>
              <a:sym typeface="Calibri"/>
            </a:endParaRPr>
          </a:p>
        </p:txBody>
      </p:sp>
      <p:pic>
        <p:nvPicPr>
          <p:cNvPr id="5" name="Shape 203"/>
          <p:cNvPicPr preferRelativeResize="0"/>
          <p:nvPr/>
        </p:nvPicPr>
        <p:blipFill>
          <a:blip r:embed="rId4">
            <a:extLst>
              <a:ext uri="{28A0092B-C50C-407E-A947-70E740481C1C}">
                <a14:useLocalDpi xmlns:a14="http://schemas.microsoft.com/office/drawing/2010/main" val="0"/>
              </a:ext>
            </a:extLst>
          </a:blip>
          <a:stretch>
            <a:fillRect/>
          </a:stretch>
        </p:blipFill>
        <p:spPr>
          <a:xfrm>
            <a:off x="630236" y="4136060"/>
            <a:ext cx="2631123" cy="1764014"/>
          </a:xfrm>
          <a:prstGeom prst="rect">
            <a:avLst/>
          </a:prstGeom>
          <a:noFill/>
          <a:ln>
            <a:noFill/>
          </a:ln>
        </p:spPr>
      </p:pic>
      <p:pic>
        <p:nvPicPr>
          <p:cNvPr id="6" name="Shape 204"/>
          <p:cNvPicPr preferRelativeResize="0"/>
          <p:nvPr/>
        </p:nvPicPr>
        <p:blipFill>
          <a:blip r:embed="rId5">
            <a:extLst>
              <a:ext uri="{28A0092B-C50C-407E-A947-70E740481C1C}">
                <a14:useLocalDpi xmlns:a14="http://schemas.microsoft.com/office/drawing/2010/main" val="0"/>
              </a:ext>
            </a:extLst>
          </a:blip>
          <a:stretch>
            <a:fillRect/>
          </a:stretch>
        </p:blipFill>
        <p:spPr>
          <a:xfrm flipH="1">
            <a:off x="5827815" y="4131371"/>
            <a:ext cx="2651760" cy="1768703"/>
          </a:xfrm>
          <a:prstGeom prst="rect">
            <a:avLst/>
          </a:prstGeom>
          <a:noFill/>
          <a:ln>
            <a:noFill/>
          </a:ln>
        </p:spPr>
      </p:pic>
      <p:pic>
        <p:nvPicPr>
          <p:cNvPr id="7" name="Shape 205"/>
          <p:cNvPicPr preferRelativeResize="0"/>
          <p:nvPr/>
        </p:nvPicPr>
        <p:blipFill>
          <a:blip r:embed="rId6">
            <a:extLst>
              <a:ext uri="{28A0092B-C50C-407E-A947-70E740481C1C}">
                <a14:useLocalDpi xmlns:a14="http://schemas.microsoft.com/office/drawing/2010/main" val="0"/>
              </a:ext>
            </a:extLst>
          </a:blip>
          <a:stretch>
            <a:fillRect/>
          </a:stretch>
        </p:blipFill>
        <p:spPr>
          <a:xfrm flipH="1">
            <a:off x="3428998" y="4131371"/>
            <a:ext cx="2286002" cy="1764014"/>
          </a:xfrm>
          <a:prstGeom prst="rect">
            <a:avLst/>
          </a:prstGeom>
          <a:noFill/>
          <a:ln>
            <a:noFill/>
          </a:ln>
        </p:spPr>
      </p:pic>
    </p:spTree>
    <p:extLst>
      <p:ext uri="{BB962C8B-B14F-4D97-AF65-F5344CB8AC3E}">
        <p14:creationId xmlns:p14="http://schemas.microsoft.com/office/powerpoint/2010/main" val="2569748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630237" y="449645"/>
            <a:ext cx="8027099" cy="430800"/>
          </a:xfrm>
          <a:prstGeom prst="rect">
            <a:avLst/>
          </a:prstGeom>
          <a:noFill/>
          <a:ln>
            <a:noFill/>
          </a:ln>
        </p:spPr>
        <p:txBody>
          <a:bodyPr lIns="0"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200" b="1" i="0" u="none" strike="noStrike" cap="none" dirty="0" smtClean="0">
                <a:solidFill>
                  <a:schemeClr val="accent1"/>
                </a:solidFill>
                <a:latin typeface="Calibri"/>
                <a:ea typeface="Calibri"/>
                <a:cs typeface="Calibri"/>
                <a:sym typeface="Calibri"/>
              </a:rPr>
              <a:t>Reflection</a:t>
            </a:r>
            <a:endParaRPr lang="en-US" sz="2200" b="1" i="0" u="none" strike="noStrike" cap="none" dirty="0">
              <a:solidFill>
                <a:schemeClr val="accent1"/>
              </a:solidFill>
              <a:latin typeface="Calibri"/>
              <a:ea typeface="Calibri"/>
              <a:cs typeface="Calibri"/>
              <a:sym typeface="Calibri"/>
            </a:endParaRPr>
          </a:p>
        </p:txBody>
      </p:sp>
      <p:sp>
        <p:nvSpPr>
          <p:cNvPr id="310" name="Shape 310"/>
          <p:cNvSpPr txBox="1">
            <a:spLocks noGrp="1"/>
          </p:cNvSpPr>
          <p:nvPr>
            <p:ph type="body" idx="1"/>
          </p:nvPr>
        </p:nvSpPr>
        <p:spPr>
          <a:xfrm>
            <a:off x="2703525" y="1481150"/>
            <a:ext cx="5877300" cy="1868399"/>
          </a:xfrm>
          <a:prstGeom prst="rect">
            <a:avLst/>
          </a:prstGeom>
          <a:noFill/>
          <a:ln>
            <a:noFill/>
          </a:ln>
        </p:spPr>
        <p:txBody>
          <a:bodyPr lIns="91425" tIns="91425" rIns="91425" bIns="91425" anchor="t" anchorCtr="0">
            <a:noAutofit/>
          </a:bodyPr>
          <a:lstStyle/>
          <a:p>
            <a:pPr marL="114300" lvl="0">
              <a:lnSpc>
                <a:spcPct val="100000"/>
              </a:lnSpc>
              <a:spcAft>
                <a:spcPts val="0"/>
              </a:spcAft>
              <a:buClr>
                <a:srgbClr val="3C464A"/>
              </a:buClr>
            </a:pPr>
            <a:r>
              <a:rPr lang="en-US" b="1" dirty="0">
                <a:solidFill>
                  <a:schemeClr val="accent1"/>
                </a:solidFill>
              </a:rPr>
              <a:t>Each New Leaders Community of Practice sessions open with a Community Builder.</a:t>
            </a:r>
          </a:p>
          <a:p>
            <a:pPr marL="114300" lvl="0">
              <a:lnSpc>
                <a:spcPct val="100000"/>
              </a:lnSpc>
              <a:spcAft>
                <a:spcPts val="0"/>
              </a:spcAft>
              <a:buClr>
                <a:srgbClr val="3C464A"/>
              </a:buClr>
            </a:pPr>
            <a:endParaRPr lang="en-US" dirty="0">
              <a:solidFill>
                <a:schemeClr val="accent1"/>
              </a:solidFill>
            </a:endParaRPr>
          </a:p>
          <a:p>
            <a:pPr marL="457200" lvl="0" indent="-342900">
              <a:lnSpc>
                <a:spcPct val="100000"/>
              </a:lnSpc>
              <a:spcAft>
                <a:spcPts val="0"/>
              </a:spcAft>
              <a:buClr>
                <a:srgbClr val="3C464A"/>
              </a:buClr>
              <a:buFont typeface="Calibri"/>
              <a:buChar char="●"/>
            </a:pPr>
            <a:r>
              <a:rPr lang="en-US" dirty="0">
                <a:solidFill>
                  <a:schemeClr val="accent1"/>
                </a:solidFill>
              </a:rPr>
              <a:t>What are ways you have found to open learning with your leaders and build community?</a:t>
            </a:r>
          </a:p>
        </p:txBody>
      </p:sp>
      <p:pic>
        <p:nvPicPr>
          <p:cNvPr id="311" name="Shape 311"/>
          <p:cNvPicPr preferRelativeResize="0"/>
          <p:nvPr/>
        </p:nvPicPr>
        <p:blipFill rotWithShape="1">
          <a:blip r:embed="rId3">
            <a:alphaModFix/>
          </a:blip>
          <a:srcRect/>
          <a:stretch/>
        </p:blipFill>
        <p:spPr>
          <a:xfrm>
            <a:off x="762000" y="1318840"/>
            <a:ext cx="1657500" cy="1657500"/>
          </a:xfrm>
          <a:prstGeom prst="rect">
            <a:avLst/>
          </a:prstGeom>
          <a:noFill/>
          <a:ln w="9525" cap="flat" cmpd="sng">
            <a:solidFill>
              <a:srgbClr val="EBEBEB"/>
            </a:solidFill>
            <a:prstDash val="solid"/>
            <a:round/>
            <a:headEnd type="none" w="med" len="med"/>
            <a:tailEnd type="none" w="med" len="med"/>
          </a:ln>
        </p:spPr>
      </p:pic>
    </p:spTree>
    <p:extLst>
      <p:ext uri="{BB962C8B-B14F-4D97-AF65-F5344CB8AC3E}">
        <p14:creationId xmlns:p14="http://schemas.microsoft.com/office/powerpoint/2010/main" val="257066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Leaders 2016">
  <a:themeElements>
    <a:clrScheme name="New Leaders 2016">
      <a:dk1>
        <a:srgbClr val="3C464A"/>
      </a:dk1>
      <a:lt1>
        <a:srgbClr val="FFFFFF"/>
      </a:lt1>
      <a:dk2>
        <a:srgbClr val="003F87"/>
      </a:dk2>
      <a:lt2>
        <a:srgbClr val="008ED6"/>
      </a:lt2>
      <a:accent1>
        <a:srgbClr val="496C73"/>
      </a:accent1>
      <a:accent2>
        <a:srgbClr val="80A4AC"/>
      </a:accent2>
      <a:accent3>
        <a:srgbClr val="438E6E"/>
      </a:accent3>
      <a:accent4>
        <a:srgbClr val="DE8957"/>
      </a:accent4>
      <a:accent5>
        <a:srgbClr val="A5535D"/>
      </a:accent5>
      <a:accent6>
        <a:srgbClr val="AEA8A4"/>
      </a:accent6>
      <a:hlink>
        <a:srgbClr val="0096D7"/>
      </a:hlink>
      <a:folHlink>
        <a:srgbClr val="003F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2540</Words>
  <Application>Microsoft Office PowerPoint</Application>
  <PresentationFormat>On-screen Show (4:3)</PresentationFormat>
  <Paragraphs>336</Paragraphs>
  <Slides>32</Slides>
  <Notes>28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Helvetica Neue</vt:lpstr>
      <vt:lpstr>ＭＳ Ｐゴシック</vt:lpstr>
      <vt:lpstr>Calibri</vt:lpstr>
      <vt:lpstr>Segoe UI</vt:lpstr>
      <vt:lpstr>New Leaders 2016</vt:lpstr>
      <vt:lpstr>Rural Alliance Spokane, Washington Leadership Meeting</vt:lpstr>
      <vt:lpstr>PowerPoint Presentation</vt:lpstr>
      <vt:lpstr>SESSION FRAMING</vt:lpstr>
      <vt:lpstr>Agenda</vt:lpstr>
      <vt:lpstr>Session Outcomes</vt:lpstr>
      <vt:lpstr>7 Norms of Collaboration</vt:lpstr>
      <vt:lpstr>COMMUNITY BUILDER</vt:lpstr>
      <vt:lpstr>PowerPoint Presentation</vt:lpstr>
      <vt:lpstr>Reflection</vt:lpstr>
      <vt:lpstr>PART I: A BRIEF INTRODUCTION TO NEW LEADERS</vt:lpstr>
      <vt:lpstr>About New Leaders</vt:lpstr>
      <vt:lpstr>Since 2000, we have trained more than 3,200 school leaders who now reach nearly 500,000 students. </vt:lpstr>
      <vt:lpstr>Components</vt:lpstr>
      <vt:lpstr>SPOTLIGHT on PARTNERSHIP:  Texas Education Agency (TEA) </vt:lpstr>
      <vt:lpstr>TEA Feedback</vt:lpstr>
      <vt:lpstr>The job of school leaders is more demanding than ever, but half of principals lack access to quality training.</vt:lpstr>
      <vt:lpstr>PowerPoint Presentation</vt:lpstr>
      <vt:lpstr>PowerPoint Presentation</vt:lpstr>
      <vt:lpstr>PowerPoint Presentation</vt:lpstr>
      <vt:lpstr>PowerPoint Presentation</vt:lpstr>
      <vt:lpstr>Our Research</vt:lpstr>
      <vt:lpstr>PART II: The Transformational Leadership Framework </vt:lpstr>
      <vt:lpstr>New Leaders Research on IMPACTING STUDENT ACHIEVEMENT</vt:lpstr>
      <vt:lpstr>New Leaders Research on IMPACTING STUDENT ACHIEVEMENT</vt:lpstr>
      <vt:lpstr>Introduction to the Transformational Leadership Framework</vt:lpstr>
      <vt:lpstr>Taking a Closer Look at the TLF </vt:lpstr>
      <vt:lpstr>At Your Tables</vt:lpstr>
      <vt:lpstr>5-Minute Sharing for Each Lever, 4 Rounds of Sharing  </vt:lpstr>
      <vt:lpstr>5-Minute Sharing for Each Lever, 4 Rounds of Sharing </vt:lpstr>
      <vt:lpstr>PART III :  Overview of New Leaders Programs</vt:lpstr>
      <vt:lpstr>New Leaders supports the development of leaders at every level of the system.  </vt:lpstr>
      <vt:lpstr>Exit Ticket: Session Survey Please complete before leaving today!!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WASA PSED Superintendents Meeting</dc:title>
  <dc:creator>Nadira Ramcharan</dc:creator>
  <cp:lastModifiedBy>Kimberly Jacka</cp:lastModifiedBy>
  <cp:revision>54</cp:revision>
  <dcterms:modified xsi:type="dcterms:W3CDTF">2018-02-28T02:38:39Z</dcterms:modified>
</cp:coreProperties>
</file>